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3" r:id="rId2"/>
    <p:sldId id="274"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9" r:id="rId20"/>
    <p:sldId id="278" r:id="rId21"/>
    <p:sldId id="275"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7ED"/>
    <a:srgbClr val="1B0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88045" autoAdjust="0"/>
  </p:normalViewPr>
  <p:slideViewPr>
    <p:cSldViewPr>
      <p:cViewPr varScale="1">
        <p:scale>
          <a:sx n="93" d="100"/>
          <a:sy n="93" d="100"/>
        </p:scale>
        <p:origin x="16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943D97-555F-45D1-90A4-B352226A0ACC}" type="slidenum">
              <a:rPr lang="en-US"/>
              <a:pPr>
                <a:defRPr/>
              </a:pPr>
              <a:t>‹#›</a:t>
            </a:fld>
            <a:endParaRPr lang="en-US"/>
          </a:p>
        </p:txBody>
      </p:sp>
    </p:spTree>
    <p:extLst>
      <p:ext uri="{BB962C8B-B14F-4D97-AF65-F5344CB8AC3E}">
        <p14:creationId xmlns:p14="http://schemas.microsoft.com/office/powerpoint/2010/main" val="1641574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err="1" smtClean="0">
                <a:solidFill>
                  <a:schemeClr val="tx1"/>
                </a:solidFill>
                <a:latin typeface="+mn-lt"/>
                <a:ea typeface="+mn-ea"/>
                <a:cs typeface="+mn-cs"/>
              </a:rPr>
              <a:t>Callinectes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sapidus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Model selection results for (a) Stage I (presence/absence) and (b) Stage II (abundance) GAMs. Significance</a:t>
            </a:r>
          </a:p>
          <a:p>
            <a:r>
              <a:rPr lang="en-US" sz="1200" b="0" i="0" u="none" strike="noStrike" kern="1200" baseline="0" dirty="0" smtClean="0">
                <a:solidFill>
                  <a:schemeClr val="tx1"/>
                </a:solidFill>
                <a:latin typeface="+mn-lt"/>
                <a:ea typeface="+mn-ea"/>
                <a:cs typeface="+mn-cs"/>
              </a:rPr>
              <a:t>test p-values are given for the explanatory variables distance from Bay mouth, salinity, depth, temperature, bottom</a:t>
            </a:r>
          </a:p>
          <a:p>
            <a:r>
              <a:rPr lang="en-US" sz="1200" b="0" i="0" u="none" strike="noStrike" kern="1200" baseline="0" dirty="0" smtClean="0">
                <a:solidFill>
                  <a:schemeClr val="tx1"/>
                </a:solidFill>
                <a:latin typeface="+mn-lt"/>
                <a:ea typeface="+mn-ea"/>
                <a:cs typeface="+mn-cs"/>
              </a:rPr>
              <a:t>slope, distance from SAV, and interaction terms. Terms that were not significant (ns, p &gt; 0.05) were dropped from the model</a:t>
            </a:r>
          </a:p>
          <a:p>
            <a:r>
              <a:rPr lang="en-US" sz="1200" b="0" i="0" u="none" strike="noStrike" kern="1200" baseline="0" dirty="0" smtClean="0">
                <a:solidFill>
                  <a:schemeClr val="tx1"/>
                </a:solidFill>
                <a:latin typeface="+mn-lt"/>
                <a:ea typeface="+mn-ea"/>
                <a:cs typeface="+mn-cs"/>
              </a:rPr>
              <a:t>unless they were involved in a significant interaction (I). Degrees of freedom (</a:t>
            </a:r>
            <a:r>
              <a:rPr lang="en-US" sz="1200" b="0" i="0" u="none" strike="noStrike" kern="1200" baseline="0" dirty="0" err="1" smtClean="0">
                <a:solidFill>
                  <a:schemeClr val="tx1"/>
                </a:solidFill>
                <a:latin typeface="+mn-lt"/>
                <a:ea typeface="+mn-ea"/>
                <a:cs typeface="+mn-cs"/>
              </a:rPr>
              <a:t>df</a:t>
            </a:r>
            <a:r>
              <a:rPr lang="en-US" sz="1200" b="0" i="0" u="none" strike="noStrike" kern="1200" baseline="0" dirty="0" smtClean="0">
                <a:solidFill>
                  <a:schemeClr val="tx1"/>
                </a:solidFill>
                <a:latin typeface="+mn-lt"/>
                <a:ea typeface="+mn-ea"/>
                <a:cs typeface="+mn-cs"/>
              </a:rPr>
              <a:t>) were fixed for terms in </a:t>
            </a:r>
            <a:r>
              <a:rPr lang="en-US" sz="1200" b="1" i="0" u="none" strike="noStrike" kern="1200" baseline="0" dirty="0" smtClean="0">
                <a:solidFill>
                  <a:schemeClr val="tx1"/>
                </a:solidFill>
                <a:latin typeface="+mn-lt"/>
                <a:ea typeface="+mn-ea"/>
                <a:cs typeface="+mn-cs"/>
              </a:rPr>
              <a:t>bold</a:t>
            </a:r>
            <a:r>
              <a:rPr lang="en-US" sz="1200" b="0" i="0" u="none" strike="noStrike" kern="1200" baseline="0" dirty="0" smtClean="0">
                <a:solidFill>
                  <a:schemeClr val="tx1"/>
                </a:solidFill>
                <a:latin typeface="+mn-lt"/>
                <a:ea typeface="+mn-ea"/>
                <a:cs typeface="+mn-cs"/>
              </a:rPr>
              <a:t>. The adjusted</a:t>
            </a:r>
          </a:p>
          <a:p>
            <a:r>
              <a:rPr lang="en-US" sz="1200" b="0" i="0" u="none" strike="noStrike" kern="1200" baseline="0" dirty="0" smtClean="0">
                <a:solidFill>
                  <a:schemeClr val="tx1"/>
                </a:solidFill>
                <a:latin typeface="+mn-lt"/>
                <a:ea typeface="+mn-ea"/>
                <a:cs typeface="+mn-cs"/>
              </a:rPr>
              <a:t>R2 and percent of deviance explained are also given for each model</a:t>
            </a:r>
            <a:endParaRPr lang="en-US" dirty="0"/>
          </a:p>
        </p:txBody>
      </p:sp>
      <p:sp>
        <p:nvSpPr>
          <p:cNvPr id="4" name="Slide Number Placeholder 3"/>
          <p:cNvSpPr>
            <a:spLocks noGrp="1"/>
          </p:cNvSpPr>
          <p:nvPr>
            <p:ph type="sldNum" sz="quarter" idx="10"/>
          </p:nvPr>
        </p:nvSpPr>
        <p:spPr/>
        <p:txBody>
          <a:bodyPr/>
          <a:lstStyle/>
          <a:p>
            <a:fld id="{D9EA1391-2DAD-475C-A6A3-106A02969551}" type="slidenum">
              <a:rPr lang="en-US" smtClean="0"/>
              <a:t>9</a:t>
            </a:fld>
            <a:endParaRPr lang="en-US"/>
          </a:p>
        </p:txBody>
      </p:sp>
    </p:spTree>
    <p:extLst>
      <p:ext uri="{BB962C8B-B14F-4D97-AF65-F5344CB8AC3E}">
        <p14:creationId xmlns:p14="http://schemas.microsoft.com/office/powerpoint/2010/main" val="37383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2. </a:t>
            </a:r>
            <a:r>
              <a:rPr lang="en-US" sz="1200" b="0" i="1" u="none" strike="noStrike" kern="1200" baseline="0" dirty="0" err="1" smtClean="0">
                <a:solidFill>
                  <a:schemeClr val="tx1"/>
                </a:solidFill>
                <a:latin typeface="+mn-lt"/>
                <a:ea typeface="+mn-ea"/>
                <a:cs typeface="+mn-cs"/>
              </a:rPr>
              <a:t>Callinectes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sapidus</a:t>
            </a:r>
            <a:r>
              <a:rPr lang="en-US" sz="1200" b="0" i="0" u="none" strike="noStrike" kern="1200" baseline="0" dirty="0" smtClean="0">
                <a:solidFill>
                  <a:schemeClr val="tx1"/>
                </a:solidFill>
                <a:latin typeface="+mn-lt"/>
                <a:ea typeface="+mn-ea"/>
                <a:cs typeface="+mn-cs"/>
              </a:rPr>
              <a:t>. Conditional regression spline </a:t>
            </a:r>
            <a:r>
              <a:rPr lang="en-US" sz="1200" b="0" i="0" u="none" strike="noStrike" kern="1200" baseline="0" dirty="0" err="1" smtClean="0">
                <a:solidFill>
                  <a:schemeClr val="tx1"/>
                </a:solidFill>
                <a:latin typeface="+mn-lt"/>
                <a:ea typeface="+mn-ea"/>
                <a:cs typeface="+mn-cs"/>
              </a:rPr>
              <a:t>smooths</a:t>
            </a:r>
            <a:r>
              <a:rPr lang="en-US" sz="1200" b="0" i="0" u="none" strike="noStrike" kern="1200" baseline="0" dirty="0" smtClean="0">
                <a:solidFill>
                  <a:schemeClr val="tx1"/>
                </a:solidFill>
                <a:latin typeface="+mn-lt"/>
                <a:ea typeface="+mn-ea"/>
                <a:cs typeface="+mn-cs"/>
              </a:rPr>
              <a:t> of distance from Bay mouth (km) on the probability of mature</a:t>
            </a:r>
          </a:p>
          <a:p>
            <a:r>
              <a:rPr lang="en-US" sz="1200" b="0" i="0" u="none" strike="noStrike" kern="1200" baseline="0" dirty="0" smtClean="0">
                <a:solidFill>
                  <a:schemeClr val="tx1"/>
                </a:solidFill>
                <a:latin typeface="+mn-lt"/>
                <a:ea typeface="+mn-ea"/>
                <a:cs typeface="+mn-cs"/>
              </a:rPr>
              <a:t>female blue crab presence for (a) 1996, (b) 1999, and (c) 2000 and density (</a:t>
            </a:r>
            <a:r>
              <a:rPr lang="en-US" sz="1200" b="0" i="0" u="none" strike="noStrike" kern="1200" baseline="0" dirty="0" err="1" smtClean="0">
                <a:solidFill>
                  <a:schemeClr val="tx1"/>
                </a:solidFill>
                <a:latin typeface="+mn-lt"/>
                <a:ea typeface="+mn-ea"/>
                <a:cs typeface="+mn-cs"/>
              </a:rPr>
              <a:t>ind.</a:t>
            </a:r>
            <a:r>
              <a:rPr lang="en-US" sz="1200" b="0" i="0" u="none" strike="noStrike" kern="1200" baseline="0" dirty="0" smtClean="0">
                <a:solidFill>
                  <a:schemeClr val="tx1"/>
                </a:solidFill>
                <a:latin typeface="+mn-lt"/>
                <a:ea typeface="+mn-ea"/>
                <a:cs typeface="+mn-cs"/>
              </a:rPr>
              <a:t> 1000 m–2) given presence for (d–</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1991 to 1996, (j)</a:t>
            </a:r>
          </a:p>
          <a:p>
            <a:r>
              <a:rPr lang="en-US" sz="1200" b="0" i="0" u="none" strike="noStrike" kern="1200" baseline="0" dirty="0" smtClean="0">
                <a:solidFill>
                  <a:schemeClr val="tx1"/>
                </a:solidFill>
                <a:latin typeface="+mn-lt"/>
                <a:ea typeface="+mn-ea"/>
                <a:cs typeface="+mn-cs"/>
              </a:rPr>
              <a:t>1998, (k) 1999, and (l) 2001. </a:t>
            </a:r>
            <a:r>
              <a:rPr lang="en-US" sz="1200" b="0" i="0" u="none" strike="noStrike" kern="1200" baseline="0" dirty="0" err="1" smtClean="0">
                <a:solidFill>
                  <a:schemeClr val="tx1"/>
                </a:solidFill>
                <a:latin typeface="+mn-lt"/>
                <a:ea typeface="+mn-ea"/>
                <a:cs typeface="+mn-cs"/>
              </a:rPr>
              <a:t>Smooths</a:t>
            </a:r>
            <a:r>
              <a:rPr lang="en-US" sz="1200" b="0" i="0" u="none" strike="noStrike" kern="1200" baseline="0" dirty="0" smtClean="0">
                <a:solidFill>
                  <a:schemeClr val="tx1"/>
                </a:solidFill>
                <a:latin typeface="+mn-lt"/>
                <a:ea typeface="+mn-ea"/>
                <a:cs typeface="+mn-cs"/>
              </a:rPr>
              <a:t> are shown only for those years in which the variables were significant (p &lt; 0.05) and not</a:t>
            </a:r>
          </a:p>
          <a:p>
            <a:r>
              <a:rPr lang="en-US" sz="1200" b="0" i="0" u="none" strike="noStrike" kern="1200" baseline="0" dirty="0" smtClean="0">
                <a:solidFill>
                  <a:schemeClr val="tx1"/>
                </a:solidFill>
                <a:latin typeface="+mn-lt"/>
                <a:ea typeface="+mn-ea"/>
                <a:cs typeface="+mn-cs"/>
              </a:rPr>
              <a:t>included in an interaction term. The </a:t>
            </a:r>
            <a:r>
              <a:rPr lang="en-US" sz="1200" b="0" i="1" u="none" strike="noStrike" kern="1200" baseline="0" dirty="0"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-axis is the normalized effect of the variable; </a:t>
            </a:r>
            <a:r>
              <a:rPr lang="en-US" sz="1200" b="0" i="0" u="none" strike="noStrike" kern="1200" baseline="0" dirty="0" err="1" smtClean="0">
                <a:solidFill>
                  <a:schemeClr val="tx1"/>
                </a:solidFill>
                <a:latin typeface="+mn-lt"/>
                <a:ea typeface="+mn-ea"/>
                <a:cs typeface="+mn-cs"/>
              </a:rPr>
              <a:t>rugplot</a:t>
            </a:r>
            <a:r>
              <a:rPr lang="en-US" sz="1200" b="0" i="0" u="none" strike="noStrike" kern="1200" baseline="0" dirty="0" smtClean="0">
                <a:solidFill>
                  <a:schemeClr val="tx1"/>
                </a:solidFill>
                <a:latin typeface="+mn-lt"/>
                <a:ea typeface="+mn-ea"/>
                <a:cs typeface="+mn-cs"/>
              </a:rPr>
              <a:t> on the</a:t>
            </a:r>
            <a:endParaRPr lang="en-US" dirty="0"/>
          </a:p>
        </p:txBody>
      </p:sp>
      <p:sp>
        <p:nvSpPr>
          <p:cNvPr id="4" name="Slide Number Placeholder 3"/>
          <p:cNvSpPr>
            <a:spLocks noGrp="1"/>
          </p:cNvSpPr>
          <p:nvPr>
            <p:ph type="sldNum" sz="quarter" idx="10"/>
          </p:nvPr>
        </p:nvSpPr>
        <p:spPr/>
        <p:txBody>
          <a:bodyPr/>
          <a:lstStyle/>
          <a:p>
            <a:fld id="{D9EA1391-2DAD-475C-A6A3-106A02969551}" type="slidenum">
              <a:rPr lang="en-US" smtClean="0"/>
              <a:t>10</a:t>
            </a:fld>
            <a:endParaRPr lang="en-US"/>
          </a:p>
        </p:txBody>
      </p:sp>
    </p:spTree>
    <p:extLst>
      <p:ext uri="{BB962C8B-B14F-4D97-AF65-F5344CB8AC3E}">
        <p14:creationId xmlns:p14="http://schemas.microsoft.com/office/powerpoint/2010/main" val="75970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3. </a:t>
            </a:r>
            <a:r>
              <a:rPr lang="en-US" sz="1200" b="0" i="1" u="none" strike="noStrike" kern="1200" baseline="0" dirty="0" err="1" smtClean="0">
                <a:solidFill>
                  <a:schemeClr val="tx1"/>
                </a:solidFill>
                <a:latin typeface="+mn-lt"/>
                <a:ea typeface="+mn-ea"/>
                <a:cs typeface="+mn-cs"/>
              </a:rPr>
              <a:t>Callinectes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sapidus</a:t>
            </a:r>
            <a:r>
              <a:rPr lang="en-US" sz="1200" b="0" i="0" u="none" strike="noStrike" kern="1200" baseline="0" dirty="0" smtClean="0">
                <a:solidFill>
                  <a:schemeClr val="tx1"/>
                </a:solidFill>
                <a:latin typeface="+mn-lt"/>
                <a:ea typeface="+mn-ea"/>
                <a:cs typeface="+mn-cs"/>
              </a:rPr>
              <a:t>. Conditional regression spline </a:t>
            </a:r>
            <a:r>
              <a:rPr lang="en-US" sz="1200" b="0" i="0" u="none" strike="noStrike" kern="1200" baseline="0" dirty="0" err="1" smtClean="0">
                <a:solidFill>
                  <a:schemeClr val="tx1"/>
                </a:solidFill>
                <a:latin typeface="+mn-lt"/>
                <a:ea typeface="+mn-ea"/>
                <a:cs typeface="+mn-cs"/>
              </a:rPr>
              <a:t>smooths</a:t>
            </a:r>
            <a:r>
              <a:rPr lang="en-US" sz="1200" b="0" i="0" u="none" strike="noStrike" kern="1200" baseline="0" dirty="0" smtClean="0">
                <a:solidFill>
                  <a:schemeClr val="tx1"/>
                </a:solidFill>
                <a:latin typeface="+mn-lt"/>
                <a:ea typeface="+mn-ea"/>
                <a:cs typeface="+mn-cs"/>
              </a:rPr>
              <a:t> of salinity (</a:t>
            </a:r>
            <a:r>
              <a:rPr lang="en-US" sz="1200" b="0" i="0" u="none" strike="noStrike" kern="1200" baseline="0" dirty="0" err="1" smtClean="0">
                <a:solidFill>
                  <a:schemeClr val="tx1"/>
                </a:solidFill>
                <a:latin typeface="+mn-lt"/>
                <a:ea typeface="+mn-ea"/>
                <a:cs typeface="+mn-cs"/>
              </a:rPr>
              <a:t>ppt</a:t>
            </a:r>
            <a:r>
              <a:rPr lang="en-US" sz="1200" b="0" i="0" u="none" strike="noStrike" kern="1200" baseline="0" dirty="0" smtClean="0">
                <a:solidFill>
                  <a:schemeClr val="tx1"/>
                </a:solidFill>
                <a:latin typeface="+mn-lt"/>
                <a:ea typeface="+mn-ea"/>
                <a:cs typeface="+mn-cs"/>
              </a:rPr>
              <a:t>) on the probability of mature female blue crab</a:t>
            </a:r>
          </a:p>
          <a:p>
            <a:r>
              <a:rPr lang="en-US" sz="1200" b="0" i="0" u="none" strike="noStrike" kern="1200" baseline="0" dirty="0" smtClean="0">
                <a:solidFill>
                  <a:schemeClr val="tx1"/>
                </a:solidFill>
                <a:latin typeface="+mn-lt"/>
                <a:ea typeface="+mn-ea"/>
                <a:cs typeface="+mn-cs"/>
              </a:rPr>
              <a:t>presence for (a) 1990, (b) 1992, (c) 1997, and (d) 2002 and density (</a:t>
            </a:r>
            <a:r>
              <a:rPr lang="en-US" sz="1200" b="0" i="0" u="none" strike="noStrike" kern="1200" baseline="0" dirty="0" err="1" smtClean="0">
                <a:solidFill>
                  <a:schemeClr val="tx1"/>
                </a:solidFill>
                <a:latin typeface="+mn-lt"/>
                <a:ea typeface="+mn-ea"/>
                <a:cs typeface="+mn-cs"/>
              </a:rPr>
              <a:t>ind.</a:t>
            </a:r>
            <a:r>
              <a:rPr lang="en-US" sz="1200" b="0" i="0" u="none" strike="noStrike" kern="1200" baseline="0" dirty="0" smtClean="0">
                <a:solidFill>
                  <a:schemeClr val="tx1"/>
                </a:solidFill>
                <a:latin typeface="+mn-lt"/>
                <a:ea typeface="+mn-ea"/>
                <a:cs typeface="+mn-cs"/>
              </a:rPr>
              <a:t> 1000 m–2) given presence for (e) 1998 and (f) 2000.</a:t>
            </a:r>
          </a:p>
          <a:p>
            <a:r>
              <a:rPr lang="en-US" sz="1200" b="0" i="0" u="none" strike="noStrike" kern="1200" baseline="0" dirty="0" err="1" smtClean="0">
                <a:solidFill>
                  <a:schemeClr val="tx1"/>
                </a:solidFill>
                <a:latin typeface="+mn-lt"/>
                <a:ea typeface="+mn-ea"/>
                <a:cs typeface="+mn-cs"/>
              </a:rPr>
              <a:t>Smooths</a:t>
            </a:r>
            <a:r>
              <a:rPr lang="en-US" sz="1200" b="0" i="0" u="none" strike="noStrike" kern="1200" baseline="0" dirty="0" smtClean="0">
                <a:solidFill>
                  <a:schemeClr val="tx1"/>
                </a:solidFill>
                <a:latin typeface="+mn-lt"/>
                <a:ea typeface="+mn-ea"/>
                <a:cs typeface="+mn-cs"/>
              </a:rPr>
              <a:t> are shown only for those years in which the variables were significant (p &lt; 0.05) and not included in an interaction</a:t>
            </a:r>
          </a:p>
          <a:p>
            <a:r>
              <a:rPr lang="en-US" sz="1200" b="0" i="0" u="none" strike="noStrike" kern="1200" baseline="0" dirty="0" smtClean="0">
                <a:solidFill>
                  <a:schemeClr val="tx1"/>
                </a:solidFill>
                <a:latin typeface="+mn-lt"/>
                <a:ea typeface="+mn-ea"/>
                <a:cs typeface="+mn-cs"/>
              </a:rPr>
              <a:t>term. The </a:t>
            </a:r>
            <a:r>
              <a:rPr lang="en-US" sz="1200" b="0" i="1" u="none" strike="noStrike" kern="1200" baseline="0" dirty="0" smtClean="0">
                <a:solidFill>
                  <a:schemeClr val="tx1"/>
                </a:solidFill>
                <a:latin typeface="+mn-lt"/>
                <a:ea typeface="+mn-ea"/>
                <a:cs typeface="+mn-cs"/>
              </a:rPr>
              <a:t>y</a:t>
            </a:r>
            <a:r>
              <a:rPr lang="en-US" sz="1200" b="0" i="0" u="none" strike="noStrike" kern="1200" baseline="0" dirty="0" smtClean="0">
                <a:solidFill>
                  <a:schemeClr val="tx1"/>
                </a:solidFill>
                <a:latin typeface="+mn-lt"/>
                <a:ea typeface="+mn-ea"/>
                <a:cs typeface="+mn-cs"/>
              </a:rPr>
              <a:t>-axis is the normalized effect of the variable; </a:t>
            </a:r>
            <a:r>
              <a:rPr lang="en-US" sz="1200" b="0" i="0" u="none" strike="noStrike" kern="1200" baseline="0" dirty="0" err="1" smtClean="0">
                <a:solidFill>
                  <a:schemeClr val="tx1"/>
                </a:solidFill>
                <a:latin typeface="+mn-lt"/>
                <a:ea typeface="+mn-ea"/>
                <a:cs typeface="+mn-cs"/>
              </a:rPr>
              <a:t>rugplot</a:t>
            </a:r>
            <a:r>
              <a:rPr lang="en-US" sz="1200" b="0" i="0" u="none" strike="noStrike" kern="1200" baseline="0" dirty="0" smtClean="0">
                <a:solidFill>
                  <a:schemeClr val="tx1"/>
                </a:solidFill>
                <a:latin typeface="+mn-lt"/>
                <a:ea typeface="+mn-ea"/>
                <a:cs typeface="+mn-cs"/>
              </a:rPr>
              <a:t> on the </a:t>
            </a:r>
            <a:r>
              <a:rPr lang="en-US" sz="1200" b="0" i="1" u="none" strike="noStrike" kern="1200" baseline="0" dirty="0" smtClean="0">
                <a:solidFill>
                  <a:schemeClr val="tx1"/>
                </a:solidFill>
                <a:latin typeface="+mn-lt"/>
                <a:ea typeface="+mn-ea"/>
                <a:cs typeface="+mn-cs"/>
              </a:rPr>
              <a:t>x</a:t>
            </a:r>
            <a:r>
              <a:rPr lang="en-US" sz="1200" b="0" i="0" u="none" strike="noStrike" kern="1200" baseline="0" dirty="0" smtClean="0">
                <a:solidFill>
                  <a:schemeClr val="tx1"/>
                </a:solidFill>
                <a:latin typeface="+mn-lt"/>
                <a:ea typeface="+mn-ea"/>
                <a:cs typeface="+mn-cs"/>
              </a:rPr>
              <a:t>-axis represents the number of observations; dashed lines</a:t>
            </a:r>
          </a:p>
          <a:p>
            <a:r>
              <a:rPr lang="en-US" sz="1200" b="0" i="0" u="none" strike="noStrike" kern="1200" baseline="0" dirty="0" smtClean="0">
                <a:solidFill>
                  <a:schemeClr val="tx1"/>
                </a:solidFill>
                <a:latin typeface="+mn-lt"/>
                <a:ea typeface="+mn-ea"/>
                <a:cs typeface="+mn-cs"/>
              </a:rPr>
              <a:t>are the ±2 standard error confidence belts</a:t>
            </a:r>
            <a:endParaRPr lang="en-US" dirty="0"/>
          </a:p>
        </p:txBody>
      </p:sp>
      <p:sp>
        <p:nvSpPr>
          <p:cNvPr id="4" name="Slide Number Placeholder 3"/>
          <p:cNvSpPr>
            <a:spLocks noGrp="1"/>
          </p:cNvSpPr>
          <p:nvPr>
            <p:ph type="sldNum" sz="quarter" idx="10"/>
          </p:nvPr>
        </p:nvSpPr>
        <p:spPr/>
        <p:txBody>
          <a:bodyPr/>
          <a:lstStyle/>
          <a:p>
            <a:fld id="{D9EA1391-2DAD-475C-A6A3-106A02969551}" type="slidenum">
              <a:rPr lang="en-US" smtClean="0"/>
              <a:t>11</a:t>
            </a:fld>
            <a:endParaRPr lang="en-US"/>
          </a:p>
        </p:txBody>
      </p:sp>
    </p:spTree>
    <p:extLst>
      <p:ext uri="{BB962C8B-B14F-4D97-AF65-F5344CB8AC3E}">
        <p14:creationId xmlns:p14="http://schemas.microsoft.com/office/powerpoint/2010/main" val="420540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Table 3. </a:t>
            </a:r>
            <a:r>
              <a:rPr lang="en-US" sz="1200" b="0" i="1" u="none" strike="noStrike" kern="1200" baseline="0" dirty="0" err="1" smtClean="0">
                <a:solidFill>
                  <a:schemeClr val="tx1"/>
                </a:solidFill>
                <a:latin typeface="Arial" charset="0"/>
                <a:ea typeface="+mn-ea"/>
                <a:cs typeface="+mn-cs"/>
              </a:rPr>
              <a:t>Callinectes</a:t>
            </a:r>
            <a:r>
              <a:rPr lang="en-US" sz="1200" b="0" i="1"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sapidus</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Evaluation of Stage I (presence/absence) model fits to the training data (a) using receiver operating</a:t>
            </a:r>
          </a:p>
          <a:p>
            <a:r>
              <a:rPr lang="en-US" sz="1200" b="0" i="0" u="none" strike="noStrike" kern="1200" baseline="0" dirty="0" smtClean="0">
                <a:solidFill>
                  <a:schemeClr val="tx1"/>
                </a:solidFill>
                <a:latin typeface="Arial" charset="0"/>
                <a:ea typeface="+mn-ea"/>
                <a:cs typeface="+mn-cs"/>
              </a:rPr>
              <a:t>characteristic (ROC) curves and cross-validation of Stage I models (b). Values in (a) </a:t>
            </a:r>
            <a:r>
              <a:rPr lang="en-US" sz="1200" b="0" i="0" u="none" strike="noStrike" kern="1200" baseline="0" dirty="0" err="1" smtClean="0">
                <a:solidFill>
                  <a:schemeClr val="tx1"/>
                </a:solidFill>
                <a:latin typeface="Arial" charset="0"/>
                <a:ea typeface="+mn-ea"/>
                <a:cs typeface="+mn-cs"/>
              </a:rPr>
              <a:t>respresent</a:t>
            </a:r>
            <a:r>
              <a:rPr lang="en-US" sz="1200" b="0" i="0" u="none" strike="noStrike" kern="1200" baseline="0" dirty="0" smtClean="0">
                <a:solidFill>
                  <a:schemeClr val="tx1"/>
                </a:solidFill>
                <a:latin typeface="Arial" charset="0"/>
                <a:ea typeface="+mn-ea"/>
                <a:cs typeface="+mn-cs"/>
              </a:rPr>
              <a:t> the area </a:t>
            </a:r>
            <a:r>
              <a:rPr lang="en-US" sz="1200" b="0" i="0" u="none" strike="noStrike" kern="1200" baseline="0" dirty="0" err="1" smtClean="0">
                <a:solidFill>
                  <a:schemeClr val="tx1"/>
                </a:solidFill>
                <a:latin typeface="Arial" charset="0"/>
                <a:ea typeface="+mn-ea"/>
                <a:cs typeface="+mn-cs"/>
              </a:rPr>
              <a:t>unter</a:t>
            </a:r>
            <a:r>
              <a:rPr lang="en-US" sz="1200" b="0" i="0" u="none" strike="noStrike" kern="1200" baseline="0" dirty="0" smtClean="0">
                <a:solidFill>
                  <a:schemeClr val="tx1"/>
                </a:solidFill>
                <a:latin typeface="Arial" charset="0"/>
                <a:ea typeface="+mn-ea"/>
                <a:cs typeface="+mn-cs"/>
              </a:rPr>
              <a:t> the ROC curve</a:t>
            </a:r>
          </a:p>
          <a:p>
            <a:r>
              <a:rPr lang="en-US" sz="1200" b="0" i="0" u="none" strike="noStrike" kern="1200" baseline="0" dirty="0" smtClean="0">
                <a:solidFill>
                  <a:schemeClr val="tx1"/>
                </a:solidFill>
                <a:latin typeface="Arial" charset="0"/>
                <a:ea typeface="+mn-ea"/>
                <a:cs typeface="+mn-cs"/>
              </a:rPr>
              <a:t>(AUC), the critical p-values: </a:t>
            </a:r>
            <a:r>
              <a:rPr lang="en-US" sz="1200" b="0" i="1" u="none" strike="noStrike" kern="1200" baseline="0" dirty="0" err="1" smtClean="0">
                <a:solidFill>
                  <a:schemeClr val="tx1"/>
                </a:solidFill>
                <a:latin typeface="Arial" charset="0"/>
                <a:ea typeface="+mn-ea"/>
                <a:cs typeface="+mn-cs"/>
              </a:rPr>
              <a:t>p</a:t>
            </a:r>
            <a:r>
              <a:rPr lang="en-US" sz="1200" b="0" i="0" u="none" strike="noStrike" kern="1200" baseline="0" dirty="0" err="1" smtClean="0">
                <a:solidFill>
                  <a:schemeClr val="tx1"/>
                </a:solidFill>
                <a:latin typeface="Arial" charset="0"/>
                <a:ea typeface="+mn-ea"/>
                <a:cs typeface="+mn-cs"/>
              </a:rPr>
              <a:t>optimum</a:t>
            </a:r>
            <a:r>
              <a:rPr lang="en-US" sz="1200" b="0" i="0"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p</a:t>
            </a:r>
            <a:r>
              <a:rPr lang="en-US" sz="1200" b="0" i="0" u="none" strike="noStrike" kern="1200" baseline="0" dirty="0" err="1" smtClean="0">
                <a:solidFill>
                  <a:schemeClr val="tx1"/>
                </a:solidFill>
                <a:latin typeface="Arial" charset="0"/>
                <a:ea typeface="+mn-ea"/>
                <a:cs typeface="+mn-cs"/>
              </a:rPr>
              <a:t>opt</a:t>
            </a:r>
            <a:r>
              <a:rPr lang="en-US" sz="1200" b="0" i="0" u="none" strike="noStrike" kern="1200" baseline="0" dirty="0" smtClean="0">
                <a:solidFill>
                  <a:schemeClr val="tx1"/>
                </a:solidFill>
                <a:latin typeface="Arial" charset="0"/>
                <a:ea typeface="+mn-ea"/>
                <a:cs typeface="+mn-cs"/>
              </a:rPr>
              <a:t>) and </a:t>
            </a:r>
            <a:r>
              <a:rPr lang="en-US" sz="1200" b="0" i="1" u="none" strike="noStrike" kern="1200" baseline="0" dirty="0" err="1" smtClean="0">
                <a:solidFill>
                  <a:schemeClr val="tx1"/>
                </a:solidFill>
                <a:latin typeface="Arial" charset="0"/>
                <a:ea typeface="+mn-ea"/>
                <a:cs typeface="+mn-cs"/>
              </a:rPr>
              <a:t>p</a:t>
            </a:r>
            <a:r>
              <a:rPr lang="en-US" sz="1200" b="0" i="0" u="none" strike="noStrike" kern="1200" baseline="0" dirty="0" err="1" smtClean="0">
                <a:solidFill>
                  <a:schemeClr val="tx1"/>
                </a:solidFill>
                <a:latin typeface="Arial" charset="0"/>
                <a:ea typeface="+mn-ea"/>
                <a:cs typeface="+mn-cs"/>
              </a:rPr>
              <a:t>fair</a:t>
            </a:r>
            <a:r>
              <a:rPr lang="en-US" sz="1200" b="0" i="0" u="none" strike="noStrike" kern="1200" baseline="0" dirty="0" smtClean="0">
                <a:solidFill>
                  <a:schemeClr val="tx1"/>
                </a:solidFill>
                <a:latin typeface="Arial" charset="0"/>
                <a:ea typeface="+mn-ea"/>
                <a:cs typeface="+mn-cs"/>
              </a:rPr>
              <a:t>, and their sensitivity (</a:t>
            </a:r>
            <a:r>
              <a:rPr lang="en-US" sz="1200" b="0" i="0" u="none" strike="noStrike" kern="1200" baseline="0" dirty="0" err="1" smtClean="0">
                <a:solidFill>
                  <a:schemeClr val="tx1"/>
                </a:solidFill>
                <a:latin typeface="Arial" charset="0"/>
                <a:ea typeface="+mn-ea"/>
                <a:cs typeface="+mn-cs"/>
              </a:rPr>
              <a:t>sens.</a:t>
            </a:r>
            <a:r>
              <a:rPr lang="en-US" sz="1200" b="0" i="0" u="none" strike="noStrike" kern="1200" baseline="0" dirty="0" smtClean="0">
                <a:solidFill>
                  <a:schemeClr val="tx1"/>
                </a:solidFill>
                <a:latin typeface="Arial" charset="0"/>
                <a:ea typeface="+mn-ea"/>
                <a:cs typeface="+mn-cs"/>
              </a:rPr>
              <a:t>), specificity (Spec.), and percent correct predictions</a:t>
            </a:r>
          </a:p>
          <a:p>
            <a:r>
              <a:rPr lang="en-US" sz="1200" b="0" i="0" u="none" strike="noStrike" kern="1200" baseline="0" dirty="0" smtClean="0">
                <a:solidFill>
                  <a:schemeClr val="tx1"/>
                </a:solidFill>
                <a:latin typeface="Arial" charset="0"/>
                <a:ea typeface="+mn-ea"/>
                <a:cs typeface="+mn-cs"/>
              </a:rPr>
              <a:t>(% Corr.). Values in (b</a:t>
            </a:r>
            <a:r>
              <a:rPr lang="en-US" sz="1200" b="0" i="0" u="none" strike="noStrike" kern="1200" baseline="0" dirty="0" smtClean="0">
                <a:solidFill>
                  <a:srgbClr val="FF0000"/>
                </a:solidFill>
                <a:latin typeface="Arial" charset="0"/>
                <a:ea typeface="+mn-ea"/>
                <a:cs typeface="+mn-cs"/>
              </a:rPr>
              <a:t>) </a:t>
            </a:r>
            <a:r>
              <a:rPr lang="en-US" sz="1200" b="1" i="0" u="none" strike="noStrike" kern="1200" baseline="0" dirty="0" smtClean="0">
                <a:solidFill>
                  <a:srgbClr val="FF0000"/>
                </a:solidFill>
                <a:latin typeface="Arial" charset="0"/>
                <a:ea typeface="+mn-ea"/>
                <a:cs typeface="+mn-cs"/>
              </a:rPr>
              <a:t>represent the AUC where models developed with data from one year (columns) are applied to data from</a:t>
            </a:r>
          </a:p>
          <a:p>
            <a:r>
              <a:rPr lang="en-US" sz="1200" b="1" i="0" u="none" strike="noStrike" kern="1200" baseline="0" dirty="0" smtClean="0">
                <a:solidFill>
                  <a:srgbClr val="FF0000"/>
                </a:solidFill>
                <a:latin typeface="Arial" charset="0"/>
                <a:ea typeface="+mn-ea"/>
                <a:cs typeface="+mn-cs"/>
              </a:rPr>
              <a:t>another (rows)</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Values on the diagonal represent intra-annual cross-validation where models developed using a training data</a:t>
            </a:r>
          </a:p>
          <a:p>
            <a:r>
              <a:rPr lang="en-US" sz="1200" b="0" i="0" u="none" strike="noStrike" kern="1200" baseline="0" dirty="0" smtClean="0">
                <a:solidFill>
                  <a:schemeClr val="tx1"/>
                </a:solidFill>
                <a:latin typeface="Arial" charset="0"/>
                <a:ea typeface="+mn-ea"/>
                <a:cs typeface="+mn-cs"/>
              </a:rPr>
              <a:t>subset are applied to the test data subset for the same year. AUC values &gt;0.7 are shaded</a:t>
            </a:r>
            <a:endParaRPr lang="en-US" dirty="0"/>
          </a:p>
        </p:txBody>
      </p:sp>
      <p:sp>
        <p:nvSpPr>
          <p:cNvPr id="4" name="Slide Number Placeholder 3"/>
          <p:cNvSpPr>
            <a:spLocks noGrp="1"/>
          </p:cNvSpPr>
          <p:nvPr>
            <p:ph type="sldNum" sz="quarter" idx="10"/>
          </p:nvPr>
        </p:nvSpPr>
        <p:spPr/>
        <p:txBody>
          <a:bodyPr/>
          <a:lstStyle/>
          <a:p>
            <a:pPr>
              <a:defRPr/>
            </a:pPr>
            <a:fld id="{B8943D97-555F-45D1-90A4-B352226A0ACC}" type="slidenum">
              <a:rPr lang="en-US" smtClean="0"/>
              <a:pPr>
                <a:defRPr/>
              </a:pPr>
              <a:t>14</a:t>
            </a:fld>
            <a:endParaRPr lang="en-US"/>
          </a:p>
        </p:txBody>
      </p:sp>
    </p:spTree>
    <p:extLst>
      <p:ext uri="{BB962C8B-B14F-4D97-AF65-F5344CB8AC3E}">
        <p14:creationId xmlns:p14="http://schemas.microsoft.com/office/powerpoint/2010/main" val="198995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Table 4. </a:t>
            </a:r>
            <a:r>
              <a:rPr lang="en-US" sz="1200" b="0" i="1" u="none" strike="noStrike" kern="1200" baseline="0" dirty="0" err="1" smtClean="0">
                <a:solidFill>
                  <a:schemeClr val="tx1"/>
                </a:solidFill>
                <a:latin typeface="Arial" charset="0"/>
                <a:ea typeface="+mn-ea"/>
                <a:cs typeface="+mn-cs"/>
              </a:rPr>
              <a:t>Callinectes</a:t>
            </a:r>
            <a:r>
              <a:rPr lang="en-US" sz="1200" b="0" i="1"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sapidus</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Cross-validation where models developed with data from one year (columns) are applied to data</a:t>
            </a:r>
          </a:p>
          <a:p>
            <a:r>
              <a:rPr lang="en-US" sz="1200" b="0" i="0" u="none" strike="noStrike" kern="1200" baseline="0" dirty="0" smtClean="0">
                <a:solidFill>
                  <a:schemeClr val="tx1"/>
                </a:solidFill>
                <a:latin typeface="Arial" charset="0"/>
                <a:ea typeface="+mn-ea"/>
                <a:cs typeface="+mn-cs"/>
              </a:rPr>
              <a:t>from another (rows). Values in (a) </a:t>
            </a:r>
            <a:r>
              <a:rPr lang="en-US" sz="1200" b="0" i="0" u="none" strike="noStrike" kern="1200" baseline="0" dirty="0" err="1" smtClean="0">
                <a:solidFill>
                  <a:schemeClr val="tx1"/>
                </a:solidFill>
                <a:latin typeface="Arial" charset="0"/>
                <a:ea typeface="+mn-ea"/>
                <a:cs typeface="+mn-cs"/>
              </a:rPr>
              <a:t>respresent</a:t>
            </a:r>
            <a:r>
              <a:rPr lang="en-US" sz="1200" b="0" i="0" u="none" strike="noStrike" kern="1200" baseline="0" dirty="0" smtClean="0">
                <a:solidFill>
                  <a:schemeClr val="tx1"/>
                </a:solidFill>
                <a:latin typeface="Arial" charset="0"/>
                <a:ea typeface="+mn-ea"/>
                <a:cs typeface="+mn-cs"/>
              </a:rPr>
              <a:t> the cross-validation r-squared. Values on the diagonal (in </a:t>
            </a:r>
            <a:r>
              <a:rPr lang="en-US" sz="1200" b="1" i="0" u="none" strike="noStrike" kern="1200" baseline="0" dirty="0" smtClean="0">
                <a:solidFill>
                  <a:schemeClr val="tx1"/>
                </a:solidFill>
                <a:latin typeface="Arial" charset="0"/>
                <a:ea typeface="+mn-ea"/>
                <a:cs typeface="+mn-cs"/>
              </a:rPr>
              <a:t>bold</a:t>
            </a:r>
            <a:r>
              <a:rPr lang="en-US" sz="1200" b="0" i="0" u="none" strike="noStrike" kern="1200" baseline="0" dirty="0" smtClean="0">
                <a:solidFill>
                  <a:schemeClr val="tx1"/>
                </a:solidFill>
                <a:latin typeface="Arial" charset="0"/>
                <a:ea typeface="+mn-ea"/>
                <a:cs typeface="+mn-cs"/>
              </a:rPr>
              <a:t>) represent </a:t>
            </a:r>
            <a:r>
              <a:rPr lang="en-US" sz="1200" b="0" i="0" u="none" strike="noStrike" kern="1200" baseline="0" dirty="0" err="1" smtClean="0">
                <a:solidFill>
                  <a:schemeClr val="tx1"/>
                </a:solidFill>
                <a:latin typeface="Arial" charset="0"/>
                <a:ea typeface="+mn-ea"/>
                <a:cs typeface="+mn-cs"/>
              </a:rPr>
              <a:t>intraannual</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cross-validation where models developed using a training data subset are applied to the test data subset for the same</a:t>
            </a:r>
          </a:p>
          <a:p>
            <a:r>
              <a:rPr lang="en-US" sz="1200" b="0" i="0" u="none" strike="noStrike" kern="1200" baseline="0" dirty="0" smtClean="0">
                <a:solidFill>
                  <a:schemeClr val="tx1"/>
                </a:solidFill>
                <a:latin typeface="Arial" charset="0"/>
                <a:ea typeface="+mn-ea"/>
                <a:cs typeface="+mn-cs"/>
              </a:rPr>
              <a:t>year. The first row of (a) represents the model fit to the training data. Values in (b) represent the </a:t>
            </a:r>
            <a:r>
              <a:rPr lang="en-US" sz="1200" b="0" i="1" u="none" strike="noStrike" kern="1200" baseline="0" dirty="0" smtClean="0">
                <a:solidFill>
                  <a:schemeClr val="tx1"/>
                </a:solidFill>
                <a:latin typeface="Arial" charset="0"/>
                <a:ea typeface="+mn-ea"/>
                <a:cs typeface="+mn-cs"/>
              </a:rPr>
              <a:t>z</a:t>
            </a:r>
            <a:r>
              <a:rPr lang="en-US" sz="1200" b="0" i="0" u="none" strike="noStrike" kern="1200" baseline="0" dirty="0" smtClean="0">
                <a:solidFill>
                  <a:schemeClr val="tx1"/>
                </a:solidFill>
                <a:latin typeface="Arial" charset="0"/>
                <a:ea typeface="+mn-ea"/>
                <a:cs typeface="+mn-cs"/>
              </a:rPr>
              <a:t>-score, i.e. the number of</a:t>
            </a:r>
          </a:p>
          <a:p>
            <a:r>
              <a:rPr lang="en-US" sz="1200" b="0" i="0" u="none" strike="noStrike" kern="1200" baseline="0" dirty="0" smtClean="0">
                <a:solidFill>
                  <a:schemeClr val="tx1"/>
                </a:solidFill>
                <a:latin typeface="Arial" charset="0"/>
                <a:ea typeface="+mn-ea"/>
                <a:cs typeface="+mn-cs"/>
              </a:rPr>
              <a:t>standard deviations above (shaded) or below the grand mean Fisher (1915) transformed cross-validation correlation coefficient</a:t>
            </a:r>
            <a:endParaRPr lang="en-US" dirty="0"/>
          </a:p>
        </p:txBody>
      </p:sp>
      <p:sp>
        <p:nvSpPr>
          <p:cNvPr id="4" name="Slide Number Placeholder 3"/>
          <p:cNvSpPr>
            <a:spLocks noGrp="1"/>
          </p:cNvSpPr>
          <p:nvPr>
            <p:ph type="sldNum" sz="quarter" idx="10"/>
          </p:nvPr>
        </p:nvSpPr>
        <p:spPr/>
        <p:txBody>
          <a:bodyPr/>
          <a:lstStyle/>
          <a:p>
            <a:pPr>
              <a:defRPr/>
            </a:pPr>
            <a:fld id="{B8943D97-555F-45D1-90A4-B352226A0ACC}" type="slidenum">
              <a:rPr lang="en-US" smtClean="0"/>
              <a:pPr>
                <a:defRPr/>
              </a:pPr>
              <a:t>15</a:t>
            </a:fld>
            <a:endParaRPr lang="en-US"/>
          </a:p>
        </p:txBody>
      </p:sp>
    </p:spTree>
    <p:extLst>
      <p:ext uri="{BB962C8B-B14F-4D97-AF65-F5344CB8AC3E}">
        <p14:creationId xmlns:p14="http://schemas.microsoft.com/office/powerpoint/2010/main" val="23717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Fig. 6. Fig. 6. </a:t>
            </a:r>
            <a:r>
              <a:rPr lang="en-US" sz="1200" b="0" i="1" u="none" strike="noStrike" kern="1200" baseline="0" dirty="0" err="1" smtClean="0">
                <a:solidFill>
                  <a:schemeClr val="tx1"/>
                </a:solidFill>
                <a:latin typeface="Arial" charset="0"/>
                <a:ea typeface="+mn-ea"/>
                <a:cs typeface="+mn-cs"/>
              </a:rPr>
              <a:t>Callinectes</a:t>
            </a:r>
            <a:r>
              <a:rPr lang="en-US" sz="1200" b="0" i="1" u="none" strike="noStrike" kern="1200" baseline="0" dirty="0" smtClean="0">
                <a:solidFill>
                  <a:schemeClr val="tx1"/>
                </a:solidFill>
                <a:latin typeface="Arial" charset="0"/>
                <a:ea typeface="+mn-ea"/>
                <a:cs typeface="+mn-cs"/>
              </a:rPr>
              <a:t> </a:t>
            </a:r>
            <a:r>
              <a:rPr lang="en-US" sz="1200" b="0" i="1" u="none" strike="noStrike" kern="1200" baseline="0" dirty="0" err="1" smtClean="0">
                <a:solidFill>
                  <a:schemeClr val="tx1"/>
                </a:solidFill>
                <a:latin typeface="Arial" charset="0"/>
                <a:ea typeface="+mn-ea"/>
                <a:cs typeface="+mn-cs"/>
              </a:rPr>
              <a:t>sapidus</a:t>
            </a:r>
            <a:r>
              <a:rPr lang="en-US" sz="1200" b="0" i="0" u="none" strike="noStrike" kern="1200" baseline="0" dirty="0" smtClean="0">
                <a:solidFill>
                  <a:schemeClr val="tx1"/>
                </a:solidFill>
                <a:latin typeface="Arial" charset="0"/>
                <a:ea typeface="+mn-ea"/>
                <a:cs typeface="+mn-cs"/>
              </a:rPr>
              <a:t>. Cross-validation plot showing observed vs.</a:t>
            </a:r>
          </a:p>
          <a:p>
            <a:r>
              <a:rPr lang="en-US" sz="1200" b="0" i="0" u="none" strike="noStrike" kern="1200" baseline="0" dirty="0" smtClean="0">
                <a:solidFill>
                  <a:schemeClr val="tx1"/>
                </a:solidFill>
                <a:latin typeface="Arial" charset="0"/>
                <a:ea typeface="+mn-ea"/>
                <a:cs typeface="+mn-cs"/>
              </a:rPr>
              <a:t>predicted log density (log # 1000m–2) for the 1998 training data, the</a:t>
            </a:r>
          </a:p>
          <a:p>
            <a:r>
              <a:rPr lang="en-US" sz="1200" b="0" i="0" u="none" strike="noStrike" kern="1200" baseline="0" dirty="0" smtClean="0">
                <a:solidFill>
                  <a:schemeClr val="tx1"/>
                </a:solidFill>
                <a:latin typeface="Arial" charset="0"/>
                <a:ea typeface="+mn-ea"/>
                <a:cs typeface="+mn-cs"/>
              </a:rPr>
              <a:t>one-to-one line (solid) and the linear regression line (dashed) fit to all data,</a:t>
            </a:r>
          </a:p>
          <a:p>
            <a:r>
              <a:rPr lang="en-US" sz="1200" b="0" i="0" u="none" strike="noStrike" kern="1200" baseline="0" dirty="0" smtClean="0">
                <a:solidFill>
                  <a:schemeClr val="tx1"/>
                </a:solidFill>
                <a:latin typeface="Arial" charset="0"/>
                <a:ea typeface="+mn-ea"/>
                <a:cs typeface="+mn-cs"/>
              </a:rPr>
              <a:t>including zeros. Note: multiple observations are overlaid along the </a:t>
            </a:r>
            <a:r>
              <a:rPr lang="en-US" sz="1200" b="0" i="1" u="none" strike="noStrike" kern="1200" baseline="0" dirty="0" smtClean="0">
                <a:solidFill>
                  <a:schemeClr val="tx1"/>
                </a:solidFill>
                <a:latin typeface="Arial" charset="0"/>
                <a:ea typeface="+mn-ea"/>
                <a:cs typeface="+mn-cs"/>
              </a:rPr>
              <a:t>x</a:t>
            </a:r>
            <a:r>
              <a:rPr lang="en-US" sz="1200" b="0" i="0" u="none" strike="noStrike" kern="1200" baseline="0" dirty="0" smtClean="0">
                <a:solidFill>
                  <a:schemeClr val="tx1"/>
                </a:solidFill>
                <a:latin typeface="Arial" charset="0"/>
                <a:ea typeface="+mn-ea"/>
                <a:cs typeface="+mn-cs"/>
              </a:rPr>
              <a:t>-axis</a:t>
            </a:r>
          </a:p>
          <a:p>
            <a:r>
              <a:rPr lang="en-US" sz="1200" b="0" i="0" u="none" strike="noStrike" kern="1200" baseline="0" dirty="0" smtClean="0">
                <a:solidFill>
                  <a:schemeClr val="tx1"/>
                </a:solidFill>
                <a:latin typeface="Arial" charset="0"/>
                <a:ea typeface="+mn-ea"/>
                <a:cs typeface="+mn-cs"/>
              </a:rPr>
              <a:t>near the origin</a:t>
            </a:r>
            <a:endParaRPr lang="en-US" dirty="0"/>
          </a:p>
        </p:txBody>
      </p:sp>
      <p:sp>
        <p:nvSpPr>
          <p:cNvPr id="4" name="Slide Number Placeholder 3"/>
          <p:cNvSpPr>
            <a:spLocks noGrp="1"/>
          </p:cNvSpPr>
          <p:nvPr>
            <p:ph type="sldNum" sz="quarter" idx="10"/>
          </p:nvPr>
        </p:nvSpPr>
        <p:spPr/>
        <p:txBody>
          <a:bodyPr/>
          <a:lstStyle/>
          <a:p>
            <a:pPr>
              <a:defRPr/>
            </a:pPr>
            <a:fld id="{B8943D97-555F-45D1-90A4-B352226A0ACC}" type="slidenum">
              <a:rPr lang="en-US" smtClean="0"/>
              <a:pPr>
                <a:defRPr/>
              </a:pPr>
              <a:t>16</a:t>
            </a:fld>
            <a:endParaRPr lang="en-US"/>
          </a:p>
        </p:txBody>
      </p:sp>
    </p:spTree>
    <p:extLst>
      <p:ext uri="{BB962C8B-B14F-4D97-AF65-F5344CB8AC3E}">
        <p14:creationId xmlns:p14="http://schemas.microsoft.com/office/powerpoint/2010/main" val="325631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BRT</a:t>
            </a:r>
            <a:r>
              <a:rPr lang="en-US" baseline="0" dirty="0" smtClean="0"/>
              <a:t> was made with over 5,000 trees!</a:t>
            </a:r>
          </a:p>
          <a:p>
            <a:r>
              <a:rPr lang="en-US" sz="1200" b="0" i="0" u="none" strike="noStrike" kern="1200" baseline="0" dirty="0" smtClean="0">
                <a:solidFill>
                  <a:schemeClr val="tx1"/>
                </a:solidFill>
                <a:latin typeface="Arial" charset="0"/>
                <a:ea typeface="+mn-ea"/>
                <a:cs typeface="+mn-cs"/>
              </a:rPr>
              <a:t>deviance explained, percent correctly classified</a:t>
            </a:r>
          </a:p>
          <a:p>
            <a:r>
              <a:rPr lang="en-US" sz="1200" b="0" i="0" u="none" strike="noStrike" kern="1200" baseline="0" dirty="0" smtClean="0">
                <a:solidFill>
                  <a:schemeClr val="tx1"/>
                </a:solidFill>
                <a:latin typeface="Arial" charset="0"/>
                <a:ea typeface="+mn-ea"/>
                <a:cs typeface="+mn-cs"/>
              </a:rPr>
              <a:t>(PCC), sensitivity (i.e., proportion of observed positives correctly</a:t>
            </a:r>
          </a:p>
          <a:p>
            <a:r>
              <a:rPr lang="en-US" sz="1200" b="0" i="0" u="none" strike="noStrike" kern="1200" baseline="0" dirty="0" smtClean="0">
                <a:solidFill>
                  <a:schemeClr val="tx1"/>
                </a:solidFill>
                <a:latin typeface="Arial" charset="0"/>
                <a:ea typeface="+mn-ea"/>
                <a:cs typeface="+mn-cs"/>
              </a:rPr>
              <a:t>predicted), specificity (proportion of observed negatives correctly</a:t>
            </a:r>
          </a:p>
          <a:p>
            <a:r>
              <a:rPr lang="en-US" sz="1200" b="0" i="0" u="none" strike="noStrike" kern="1200" baseline="0" dirty="0" smtClean="0">
                <a:solidFill>
                  <a:schemeClr val="tx1"/>
                </a:solidFill>
                <a:latin typeface="Arial" charset="0"/>
                <a:ea typeface="+mn-ea"/>
                <a:cs typeface="+mn-cs"/>
              </a:rPr>
              <a:t>predicted) and the area under the receiver operator characteristic</a:t>
            </a:r>
          </a:p>
          <a:p>
            <a:r>
              <a:rPr lang="en-US" sz="1200" b="0" i="0" u="none" strike="noStrike" kern="1200" baseline="0" dirty="0" smtClean="0">
                <a:solidFill>
                  <a:schemeClr val="tx1"/>
                </a:solidFill>
                <a:latin typeface="Arial" charset="0"/>
                <a:ea typeface="+mn-ea"/>
                <a:cs typeface="+mn-cs"/>
              </a:rPr>
              <a:t>curve (ROC which gives a measure of the degree to which</a:t>
            </a:r>
          </a:p>
          <a:p>
            <a:r>
              <a:rPr lang="en-US" sz="1200" b="0" i="0" u="none" strike="noStrike" kern="1200" baseline="0" dirty="0" smtClean="0">
                <a:solidFill>
                  <a:schemeClr val="tx1"/>
                </a:solidFill>
                <a:latin typeface="Arial" charset="0"/>
                <a:ea typeface="+mn-ea"/>
                <a:cs typeface="+mn-cs"/>
              </a:rPr>
              <a:t>fitted values discriminate between observed values)</a:t>
            </a:r>
            <a:endParaRPr lang="en-US" dirty="0"/>
          </a:p>
        </p:txBody>
      </p:sp>
      <p:sp>
        <p:nvSpPr>
          <p:cNvPr id="4" name="Slide Number Placeholder 3"/>
          <p:cNvSpPr>
            <a:spLocks noGrp="1"/>
          </p:cNvSpPr>
          <p:nvPr>
            <p:ph type="sldNum" sz="quarter" idx="10"/>
          </p:nvPr>
        </p:nvSpPr>
        <p:spPr/>
        <p:txBody>
          <a:bodyPr/>
          <a:lstStyle/>
          <a:p>
            <a:pPr>
              <a:defRPr/>
            </a:pPr>
            <a:fld id="{B8943D97-555F-45D1-90A4-B352226A0ACC}" type="slidenum">
              <a:rPr lang="en-US" smtClean="0"/>
              <a:pPr>
                <a:defRPr/>
              </a:pPr>
              <a:t>19</a:t>
            </a:fld>
            <a:endParaRPr lang="en-US"/>
          </a:p>
        </p:txBody>
      </p:sp>
    </p:spTree>
    <p:extLst>
      <p:ext uri="{BB962C8B-B14F-4D97-AF65-F5344CB8AC3E}">
        <p14:creationId xmlns:p14="http://schemas.microsoft.com/office/powerpoint/2010/main" val="398207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EE46E-283F-4DBD-BA48-78EF5A39E5E1}" type="slidenum">
              <a:rPr lang="en-US"/>
              <a:pPr>
                <a:defRPr/>
              </a:pPr>
              <a:t>‹#›</a:t>
            </a:fld>
            <a:endParaRPr lang="en-US"/>
          </a:p>
        </p:txBody>
      </p:sp>
    </p:spTree>
    <p:extLst>
      <p:ext uri="{BB962C8B-B14F-4D97-AF65-F5344CB8AC3E}">
        <p14:creationId xmlns:p14="http://schemas.microsoft.com/office/powerpoint/2010/main" val="89855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59F1A8-9A5A-4D32-95F7-B370CA7DE0A0}" type="slidenum">
              <a:rPr lang="en-US"/>
              <a:pPr>
                <a:defRPr/>
              </a:pPr>
              <a:t>‹#›</a:t>
            </a:fld>
            <a:endParaRPr lang="en-US"/>
          </a:p>
        </p:txBody>
      </p:sp>
    </p:spTree>
    <p:extLst>
      <p:ext uri="{BB962C8B-B14F-4D97-AF65-F5344CB8AC3E}">
        <p14:creationId xmlns:p14="http://schemas.microsoft.com/office/powerpoint/2010/main" val="278897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D6EF13-7001-4453-AC2B-58CD7470CC7D}" type="slidenum">
              <a:rPr lang="en-US"/>
              <a:pPr>
                <a:defRPr/>
              </a:pPr>
              <a:t>‹#›</a:t>
            </a:fld>
            <a:endParaRPr lang="en-US"/>
          </a:p>
        </p:txBody>
      </p:sp>
    </p:spTree>
    <p:extLst>
      <p:ext uri="{BB962C8B-B14F-4D97-AF65-F5344CB8AC3E}">
        <p14:creationId xmlns:p14="http://schemas.microsoft.com/office/powerpoint/2010/main" val="24086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22A1F3-07EF-41F2-8EBD-ADE4F1740D20}" type="slidenum">
              <a:rPr lang="en-US"/>
              <a:pPr>
                <a:defRPr/>
              </a:pPr>
              <a:t>‹#›</a:t>
            </a:fld>
            <a:endParaRPr lang="en-US"/>
          </a:p>
        </p:txBody>
      </p:sp>
    </p:spTree>
    <p:extLst>
      <p:ext uri="{BB962C8B-B14F-4D97-AF65-F5344CB8AC3E}">
        <p14:creationId xmlns:p14="http://schemas.microsoft.com/office/powerpoint/2010/main" val="292411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0DA447-5B75-426A-B84F-E2337CDCC2DC}" type="slidenum">
              <a:rPr lang="en-US"/>
              <a:pPr>
                <a:defRPr/>
              </a:pPr>
              <a:t>‹#›</a:t>
            </a:fld>
            <a:endParaRPr lang="en-US"/>
          </a:p>
        </p:txBody>
      </p:sp>
    </p:spTree>
    <p:extLst>
      <p:ext uri="{BB962C8B-B14F-4D97-AF65-F5344CB8AC3E}">
        <p14:creationId xmlns:p14="http://schemas.microsoft.com/office/powerpoint/2010/main" val="221302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0"/>
            <a:ext cx="3886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3886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06D3D-F039-46FE-901B-461335D9B85F}" type="slidenum">
              <a:rPr lang="en-US"/>
              <a:pPr>
                <a:defRPr/>
              </a:pPr>
              <a:t>‹#›</a:t>
            </a:fld>
            <a:endParaRPr lang="en-US"/>
          </a:p>
        </p:txBody>
      </p:sp>
    </p:spTree>
    <p:extLst>
      <p:ext uri="{BB962C8B-B14F-4D97-AF65-F5344CB8AC3E}">
        <p14:creationId xmlns:p14="http://schemas.microsoft.com/office/powerpoint/2010/main" val="340019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FBFCA0-69FF-4EFD-AFCD-5D7A62F29D88}" type="slidenum">
              <a:rPr lang="en-US"/>
              <a:pPr>
                <a:defRPr/>
              </a:pPr>
              <a:t>‹#›</a:t>
            </a:fld>
            <a:endParaRPr lang="en-US"/>
          </a:p>
        </p:txBody>
      </p:sp>
    </p:spTree>
    <p:extLst>
      <p:ext uri="{BB962C8B-B14F-4D97-AF65-F5344CB8AC3E}">
        <p14:creationId xmlns:p14="http://schemas.microsoft.com/office/powerpoint/2010/main" val="322953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1C3C6A-6B4C-44E0-944B-24208F2221FE}" type="slidenum">
              <a:rPr lang="en-US"/>
              <a:pPr>
                <a:defRPr/>
              </a:pPr>
              <a:t>‹#›</a:t>
            </a:fld>
            <a:endParaRPr lang="en-US"/>
          </a:p>
        </p:txBody>
      </p:sp>
    </p:spTree>
    <p:extLst>
      <p:ext uri="{BB962C8B-B14F-4D97-AF65-F5344CB8AC3E}">
        <p14:creationId xmlns:p14="http://schemas.microsoft.com/office/powerpoint/2010/main" val="405123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E9ECED-6F8D-4DE7-968E-D472D281D0DA}" type="slidenum">
              <a:rPr lang="en-US"/>
              <a:pPr>
                <a:defRPr/>
              </a:pPr>
              <a:t>‹#›</a:t>
            </a:fld>
            <a:endParaRPr lang="en-US"/>
          </a:p>
        </p:txBody>
      </p:sp>
    </p:spTree>
    <p:extLst>
      <p:ext uri="{BB962C8B-B14F-4D97-AF65-F5344CB8AC3E}">
        <p14:creationId xmlns:p14="http://schemas.microsoft.com/office/powerpoint/2010/main" val="256639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DA29F4-76A9-4506-99A0-CCAF52C004F3}" type="slidenum">
              <a:rPr lang="en-US"/>
              <a:pPr>
                <a:defRPr/>
              </a:pPr>
              <a:t>‹#›</a:t>
            </a:fld>
            <a:endParaRPr lang="en-US"/>
          </a:p>
        </p:txBody>
      </p:sp>
    </p:spTree>
    <p:extLst>
      <p:ext uri="{BB962C8B-B14F-4D97-AF65-F5344CB8AC3E}">
        <p14:creationId xmlns:p14="http://schemas.microsoft.com/office/powerpoint/2010/main" val="184121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0C1C5-0A7E-4343-8CC2-CD57DEE1DFFB}" type="slidenum">
              <a:rPr lang="en-US"/>
              <a:pPr>
                <a:defRPr/>
              </a:pPr>
              <a:t>‹#›</a:t>
            </a:fld>
            <a:endParaRPr lang="en-US"/>
          </a:p>
        </p:txBody>
      </p:sp>
    </p:spTree>
    <p:extLst>
      <p:ext uri="{BB962C8B-B14F-4D97-AF65-F5344CB8AC3E}">
        <p14:creationId xmlns:p14="http://schemas.microsoft.com/office/powerpoint/2010/main" val="415900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hyperlink" Target="http://jan.ucc.nau.edu/~rcb7/namNm15.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1219200"/>
            <a:ext cx="792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066800" y="6248400"/>
            <a:ext cx="251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657600" y="6248400"/>
            <a:ext cx="3124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82C21D7-C407-473D-96EA-EA8BE93C2292}" type="slidenum">
              <a:rPr lang="en-US"/>
              <a:pPr>
                <a:defRPr/>
              </a:pPr>
              <a:t>‹#›</a:t>
            </a:fld>
            <a:endParaRPr lang="en-US"/>
          </a:p>
        </p:txBody>
      </p:sp>
      <p:pic>
        <p:nvPicPr>
          <p:cNvPr id="1031" name="Picture 8" descr="stckchrt1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90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macau-stone-ma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914400"/>
            <a:ext cx="1008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7" descr="img15walke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2362200"/>
            <a:ext cx="1008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9" descr="namNm15">
            <a:hlinkClick r:id="rId16"/>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902325"/>
            <a:ext cx="990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1" descr="piri.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3505200"/>
            <a:ext cx="9636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3" descr="ancient-greece-map-761459"/>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4800600"/>
            <a:ext cx="10112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u="sng">
          <a:solidFill>
            <a:schemeClr val="tx2"/>
          </a:solidFill>
          <a:latin typeface="+mj-lt"/>
          <a:ea typeface="+mj-ea"/>
          <a:cs typeface="+mj-cs"/>
        </a:defRPr>
      </a:lvl1pPr>
      <a:lvl2pPr algn="l" rtl="0" eaLnBrk="0" fontAlgn="base" hangingPunct="0">
        <a:spcBef>
          <a:spcPct val="0"/>
        </a:spcBef>
        <a:spcAft>
          <a:spcPct val="0"/>
        </a:spcAft>
        <a:defRPr sz="4400" u="sng">
          <a:solidFill>
            <a:schemeClr val="tx2"/>
          </a:solidFill>
          <a:latin typeface="Arial" charset="0"/>
        </a:defRPr>
      </a:lvl2pPr>
      <a:lvl3pPr algn="l" rtl="0" eaLnBrk="0" fontAlgn="base" hangingPunct="0">
        <a:spcBef>
          <a:spcPct val="0"/>
        </a:spcBef>
        <a:spcAft>
          <a:spcPct val="0"/>
        </a:spcAft>
        <a:defRPr sz="4400" u="sng">
          <a:solidFill>
            <a:schemeClr val="tx2"/>
          </a:solidFill>
          <a:latin typeface="Arial" charset="0"/>
        </a:defRPr>
      </a:lvl3pPr>
      <a:lvl4pPr algn="l" rtl="0" eaLnBrk="0" fontAlgn="base" hangingPunct="0">
        <a:spcBef>
          <a:spcPct val="0"/>
        </a:spcBef>
        <a:spcAft>
          <a:spcPct val="0"/>
        </a:spcAft>
        <a:defRPr sz="4400" u="sng">
          <a:solidFill>
            <a:schemeClr val="tx2"/>
          </a:solidFill>
          <a:latin typeface="Arial" charset="0"/>
        </a:defRPr>
      </a:lvl4pPr>
      <a:lvl5pPr algn="l" rtl="0" eaLnBrk="0" fontAlgn="base" hangingPunct="0">
        <a:spcBef>
          <a:spcPct val="0"/>
        </a:spcBef>
        <a:spcAft>
          <a:spcPct val="0"/>
        </a:spcAft>
        <a:defRPr sz="4400" u="sng">
          <a:solidFill>
            <a:schemeClr val="tx2"/>
          </a:solidFill>
          <a:latin typeface="Arial" charset="0"/>
        </a:defRPr>
      </a:lvl5pPr>
      <a:lvl6pPr marL="457200" algn="l" rtl="0" fontAlgn="base">
        <a:spcBef>
          <a:spcPct val="0"/>
        </a:spcBef>
        <a:spcAft>
          <a:spcPct val="0"/>
        </a:spcAft>
        <a:defRPr sz="4400" u="sng">
          <a:solidFill>
            <a:schemeClr val="tx2"/>
          </a:solidFill>
          <a:latin typeface="Arial" charset="0"/>
        </a:defRPr>
      </a:lvl6pPr>
      <a:lvl7pPr marL="914400" algn="l" rtl="0" fontAlgn="base">
        <a:spcBef>
          <a:spcPct val="0"/>
        </a:spcBef>
        <a:spcAft>
          <a:spcPct val="0"/>
        </a:spcAft>
        <a:defRPr sz="4400" u="sng">
          <a:solidFill>
            <a:schemeClr val="tx2"/>
          </a:solidFill>
          <a:latin typeface="Arial" charset="0"/>
        </a:defRPr>
      </a:lvl7pPr>
      <a:lvl8pPr marL="1371600" algn="l" rtl="0" fontAlgn="base">
        <a:spcBef>
          <a:spcPct val="0"/>
        </a:spcBef>
        <a:spcAft>
          <a:spcPct val="0"/>
        </a:spcAft>
        <a:defRPr sz="4400" u="sng">
          <a:solidFill>
            <a:schemeClr val="tx2"/>
          </a:solidFill>
          <a:latin typeface="Arial" charset="0"/>
        </a:defRPr>
      </a:lvl8pPr>
      <a:lvl9pPr marL="1828800" algn="l" rtl="0" fontAlgn="base">
        <a:spcBef>
          <a:spcPct val="0"/>
        </a:spcBef>
        <a:spcAft>
          <a:spcPct val="0"/>
        </a:spcAft>
        <a:defRPr sz="4400" u="sng">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Jensen, et. al. 2005</a:t>
            </a:r>
            <a:endParaRPr lang="en-US" dirty="0"/>
          </a:p>
        </p:txBody>
      </p:sp>
      <p:sp>
        <p:nvSpPr>
          <p:cNvPr id="3" name="Content Placeholder 2"/>
          <p:cNvSpPr>
            <a:spLocks noGrp="1"/>
          </p:cNvSpPr>
          <p:nvPr>
            <p:ph idx="1"/>
          </p:nvPr>
        </p:nvSpPr>
        <p:spPr>
          <a:xfrm>
            <a:off x="1066800" y="1219200"/>
            <a:ext cx="4572000" cy="4953000"/>
          </a:xfrm>
        </p:spPr>
        <p:txBody>
          <a:bodyPr/>
          <a:lstStyle/>
          <a:p>
            <a:r>
              <a:rPr lang="en-US" dirty="0"/>
              <a:t>Winter distribution of blue crab </a:t>
            </a:r>
            <a:r>
              <a:rPr lang="en-US" i="1" dirty="0" err="1"/>
              <a:t>Callinectes</a:t>
            </a:r>
            <a:r>
              <a:rPr lang="en-US" i="1" dirty="0"/>
              <a:t> </a:t>
            </a:r>
            <a:r>
              <a:rPr lang="en-US" i="1" dirty="0" err="1" smtClean="0"/>
              <a:t>sapidus</a:t>
            </a:r>
            <a:r>
              <a:rPr lang="en-US" i="1" dirty="0" smtClean="0"/>
              <a:t> </a:t>
            </a:r>
            <a:r>
              <a:rPr lang="en-US" dirty="0" smtClean="0"/>
              <a:t>in </a:t>
            </a:r>
            <a:r>
              <a:rPr lang="en-US" dirty="0"/>
              <a:t>Chesapeake Bay: application and </a:t>
            </a:r>
            <a:r>
              <a:rPr lang="en-US" dirty="0" smtClean="0"/>
              <a:t>cross-validation of </a:t>
            </a:r>
            <a:r>
              <a:rPr lang="en-US" dirty="0"/>
              <a:t>a two-stage generalized additive </a:t>
            </a:r>
            <a:r>
              <a:rPr lang="en-US" dirty="0" smtClean="0"/>
              <a:t>model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121364"/>
            <a:ext cx="2891371" cy="56563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36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6498771" cy="691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657" y="0"/>
            <a:ext cx="987193" cy="923330"/>
          </a:xfrm>
          <a:prstGeom prst="rect">
            <a:avLst/>
          </a:prstGeom>
          <a:noFill/>
        </p:spPr>
        <p:txBody>
          <a:bodyPr wrap="none" rtlCol="0">
            <a:spAutoFit/>
          </a:bodyPr>
          <a:lstStyle/>
          <a:p>
            <a:r>
              <a:rPr lang="en-US" dirty="0" smtClean="0"/>
              <a:t>Distance</a:t>
            </a:r>
          </a:p>
          <a:p>
            <a:r>
              <a:rPr lang="en-US" dirty="0" smtClean="0"/>
              <a:t>From </a:t>
            </a:r>
          </a:p>
          <a:p>
            <a:r>
              <a:rPr lang="en-US" dirty="0" smtClean="0"/>
              <a:t>Mouth</a:t>
            </a:r>
            <a:endParaRPr lang="en-US" dirty="0"/>
          </a:p>
        </p:txBody>
      </p:sp>
    </p:spTree>
    <p:extLst>
      <p:ext uri="{BB962C8B-B14F-4D97-AF65-F5344CB8AC3E}">
        <p14:creationId xmlns:p14="http://schemas.microsoft.com/office/powerpoint/2010/main" val="126722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Crab vs. Salinity</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7863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37846" y="6383216"/>
            <a:ext cx="8091709" cy="461665"/>
          </a:xfrm>
          <a:prstGeom prst="rect">
            <a:avLst/>
          </a:prstGeom>
          <a:noFill/>
        </p:spPr>
        <p:txBody>
          <a:bodyPr wrap="square" rtlCol="0">
            <a:spAutoFit/>
          </a:bodyPr>
          <a:lstStyle/>
          <a:p>
            <a:r>
              <a:rPr lang="en-US" sz="1200" dirty="0" smtClean="0"/>
              <a:t>Jensen et. al. 2005, Winter </a:t>
            </a:r>
            <a:r>
              <a:rPr lang="en-US" sz="1200" dirty="0"/>
              <a:t>distribution of blue crab </a:t>
            </a:r>
            <a:r>
              <a:rPr lang="en-US" sz="1200" dirty="0" err="1"/>
              <a:t>Callinectes</a:t>
            </a:r>
            <a:r>
              <a:rPr lang="en-US" sz="1200" dirty="0"/>
              <a:t> </a:t>
            </a:r>
            <a:r>
              <a:rPr lang="en-US" sz="1200" dirty="0" err="1" smtClean="0"/>
              <a:t>sapidus</a:t>
            </a:r>
            <a:r>
              <a:rPr lang="en-US" sz="1200" dirty="0" smtClean="0"/>
              <a:t> in </a:t>
            </a:r>
            <a:r>
              <a:rPr lang="en-US" sz="1200" dirty="0"/>
              <a:t>Chesapeake Bay: application and </a:t>
            </a:r>
            <a:r>
              <a:rPr lang="en-US" sz="1200" dirty="0" smtClean="0"/>
              <a:t>cross-validation of </a:t>
            </a:r>
            <a:r>
              <a:rPr lang="en-US" sz="1200" dirty="0"/>
              <a:t>a two-stage generalized additive model</a:t>
            </a:r>
          </a:p>
        </p:txBody>
      </p:sp>
    </p:spTree>
    <p:extLst>
      <p:ext uri="{BB962C8B-B14F-4D97-AF65-F5344CB8AC3E}">
        <p14:creationId xmlns:p14="http://schemas.microsoft.com/office/powerpoint/2010/main" val="234423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314325"/>
            <a:ext cx="7972425"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762325" cy="369332"/>
          </a:xfrm>
          <a:prstGeom prst="rect">
            <a:avLst/>
          </a:prstGeom>
          <a:noFill/>
        </p:spPr>
        <p:txBody>
          <a:bodyPr wrap="none" rtlCol="0">
            <a:spAutoFit/>
          </a:bodyPr>
          <a:lstStyle/>
          <a:p>
            <a:r>
              <a:rPr lang="en-US" dirty="0" smtClean="0"/>
              <a:t>Depth</a:t>
            </a:r>
            <a:endParaRPr lang="en-US" dirty="0"/>
          </a:p>
        </p:txBody>
      </p:sp>
    </p:spTree>
    <p:extLst>
      <p:ext uri="{BB962C8B-B14F-4D97-AF65-F5344CB8AC3E}">
        <p14:creationId xmlns:p14="http://schemas.microsoft.com/office/powerpoint/2010/main" val="96826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266700"/>
            <a:ext cx="802005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1668"/>
            <a:ext cx="697948" cy="369332"/>
          </a:xfrm>
          <a:prstGeom prst="rect">
            <a:avLst/>
          </a:prstGeom>
          <a:noFill/>
        </p:spPr>
        <p:txBody>
          <a:bodyPr wrap="none" rtlCol="0">
            <a:spAutoFit/>
          </a:bodyPr>
          <a:lstStyle/>
          <a:p>
            <a:r>
              <a:rPr lang="en-US" dirty="0" smtClean="0"/>
              <a:t>Temp</a:t>
            </a:r>
            <a:endParaRPr lang="en-US" dirty="0"/>
          </a:p>
        </p:txBody>
      </p:sp>
    </p:spTree>
    <p:extLst>
      <p:ext uri="{BB962C8B-B14F-4D97-AF65-F5344CB8AC3E}">
        <p14:creationId xmlns:p14="http://schemas.microsoft.com/office/powerpoint/2010/main" val="3630067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64" y="0"/>
            <a:ext cx="9122735"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82" y="838201"/>
            <a:ext cx="898635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265" y="0"/>
            <a:ext cx="8534400" cy="369332"/>
          </a:xfrm>
          <a:prstGeom prst="rect">
            <a:avLst/>
          </a:prstGeom>
        </p:spPr>
        <p:txBody>
          <a:bodyPr wrap="square">
            <a:spAutoFit/>
          </a:bodyPr>
          <a:lstStyle/>
          <a:p>
            <a:r>
              <a:rPr lang="en-US" dirty="0" smtClean="0"/>
              <a:t>Skip this as we have not talked about AUC yet.</a:t>
            </a:r>
            <a:endParaRPr lang="en-US" dirty="0"/>
          </a:p>
        </p:txBody>
      </p:sp>
    </p:spTree>
    <p:extLst>
      <p:ext uri="{BB962C8B-B14F-4D97-AF65-F5344CB8AC3E}">
        <p14:creationId xmlns:p14="http://schemas.microsoft.com/office/powerpoint/2010/main" val="28569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64" y="0"/>
            <a:ext cx="9122735"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603176"/>
            <a:ext cx="88392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23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2870" y="5048052"/>
            <a:ext cx="7924800" cy="1804632"/>
          </a:xfrm>
        </p:spPr>
        <p:txBody>
          <a:bodyPr/>
          <a:lstStyle/>
          <a:p>
            <a:r>
              <a:rPr lang="en-US" sz="2000" u="none" dirty="0"/>
              <a:t>Fig. 6. </a:t>
            </a:r>
            <a:r>
              <a:rPr lang="en-US" sz="2000" i="1" u="none" dirty="0" err="1"/>
              <a:t>Callinectes</a:t>
            </a:r>
            <a:r>
              <a:rPr lang="en-US" sz="2000" i="1" u="none" dirty="0"/>
              <a:t> </a:t>
            </a:r>
            <a:r>
              <a:rPr lang="en-US" sz="2000" i="1" u="none" dirty="0" err="1"/>
              <a:t>sapidus</a:t>
            </a:r>
            <a:r>
              <a:rPr lang="en-US" sz="2000" u="none" dirty="0"/>
              <a:t>. Cross-validation plot showing observed </a:t>
            </a:r>
            <a:r>
              <a:rPr lang="en-US" sz="2000" u="none" dirty="0" smtClean="0"/>
              <a:t>vs. predicted </a:t>
            </a:r>
            <a:r>
              <a:rPr lang="en-US" sz="2000" u="none" dirty="0"/>
              <a:t>log density (log # 1000m–2) for the 1998 training data, </a:t>
            </a:r>
            <a:r>
              <a:rPr lang="en-US" sz="2000" u="none" dirty="0" smtClean="0"/>
              <a:t>the one-to-one </a:t>
            </a:r>
            <a:r>
              <a:rPr lang="en-US" sz="2000" u="none" dirty="0"/>
              <a:t>line (solid) and the linear regression line (dashed) fit to all </a:t>
            </a:r>
            <a:r>
              <a:rPr lang="en-US" sz="2000" u="none" dirty="0" smtClean="0"/>
              <a:t>data, including </a:t>
            </a:r>
            <a:r>
              <a:rPr lang="en-US" sz="2000" u="none" dirty="0"/>
              <a:t>zeros. Note: multiple observations are overlaid along the </a:t>
            </a:r>
            <a:r>
              <a:rPr lang="en-US" sz="2000" i="1" u="none" dirty="0" smtClean="0"/>
              <a:t>x</a:t>
            </a:r>
            <a:r>
              <a:rPr lang="en-US" sz="2000" u="none" dirty="0" smtClean="0"/>
              <a:t>-axis near </a:t>
            </a:r>
            <a:r>
              <a:rPr lang="en-US" sz="2000" u="none" dirty="0"/>
              <a:t>the origin</a:t>
            </a:r>
            <a:endParaRPr lang="en-US" sz="2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
            <a:ext cx="7772400" cy="504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442913"/>
            <a:ext cx="893445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92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4868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0"/>
            <a:ext cx="894907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3000" y="6327594"/>
            <a:ext cx="7816439" cy="430887"/>
          </a:xfrm>
          <a:prstGeom prst="rect">
            <a:avLst/>
          </a:prstGeom>
          <a:noFill/>
        </p:spPr>
        <p:txBody>
          <a:bodyPr wrap="square" rtlCol="0">
            <a:spAutoFit/>
          </a:bodyPr>
          <a:lstStyle/>
          <a:p>
            <a:r>
              <a:rPr lang="en-US" sz="1100" dirty="0" smtClean="0"/>
              <a:t>Martinez-Rincon 2012, Comparative </a:t>
            </a:r>
            <a:r>
              <a:rPr lang="en-US" sz="1100" dirty="0"/>
              <a:t>performance of generalized additive models and boosted </a:t>
            </a:r>
            <a:r>
              <a:rPr lang="en-US" sz="1100" dirty="0" smtClean="0"/>
              <a:t>regression trees </a:t>
            </a:r>
            <a:r>
              <a:rPr lang="en-US" sz="1100" dirty="0"/>
              <a:t>for statistical modeling of incidental catch of wahoo (</a:t>
            </a:r>
            <a:r>
              <a:rPr lang="en-US" sz="1100" dirty="0" err="1" smtClean="0"/>
              <a:t>Acanthocybium</a:t>
            </a:r>
            <a:r>
              <a:rPr lang="en-US" sz="1100" dirty="0" smtClean="0"/>
              <a:t> </a:t>
            </a:r>
            <a:r>
              <a:rPr lang="en-US" sz="1100" dirty="0" err="1" smtClean="0"/>
              <a:t>solandri</a:t>
            </a:r>
            <a:r>
              <a:rPr lang="en-US" sz="1100" dirty="0"/>
              <a:t>) in the Mexican tuna purse-seine fishery</a:t>
            </a:r>
          </a:p>
        </p:txBody>
      </p:sp>
      <p:sp>
        <p:nvSpPr>
          <p:cNvPr id="4" name="TextBox 3"/>
          <p:cNvSpPr txBox="1"/>
          <p:nvPr/>
        </p:nvSpPr>
        <p:spPr>
          <a:xfrm>
            <a:off x="152400" y="76200"/>
            <a:ext cx="8820363" cy="369332"/>
          </a:xfrm>
          <a:prstGeom prst="rect">
            <a:avLst/>
          </a:prstGeom>
          <a:solidFill>
            <a:schemeClr val="bg1"/>
          </a:solidFill>
        </p:spPr>
        <p:txBody>
          <a:bodyPr wrap="none" rtlCol="0">
            <a:spAutoFit/>
          </a:bodyPr>
          <a:lstStyle/>
          <a:p>
            <a:r>
              <a:rPr lang="en-US" dirty="0" smtClean="0"/>
              <a:t>“Results </a:t>
            </a:r>
            <a:r>
              <a:rPr lang="en-US" dirty="0"/>
              <a:t>indicate little difference between the performance of GAM and BRT </a:t>
            </a:r>
            <a:r>
              <a:rPr lang="en-US" dirty="0" smtClean="0"/>
              <a:t>models”</a:t>
            </a:r>
            <a:endParaRPr lang="en-US" dirty="0"/>
          </a:p>
        </p:txBody>
      </p:sp>
      <p:pic>
        <p:nvPicPr>
          <p:cNvPr id="7" name="Picture 6"/>
          <p:cNvPicPr>
            <a:picLocks noChangeAspect="1"/>
          </p:cNvPicPr>
          <p:nvPr/>
        </p:nvPicPr>
        <p:blipFill>
          <a:blip r:embed="rId4"/>
          <a:stretch>
            <a:fillRect/>
          </a:stretch>
        </p:blipFill>
        <p:spPr>
          <a:xfrm>
            <a:off x="304800" y="4038600"/>
            <a:ext cx="6367885" cy="2209800"/>
          </a:xfrm>
          <a:prstGeom prst="rect">
            <a:avLst/>
          </a:prstGeom>
        </p:spPr>
      </p:pic>
      <p:sp>
        <p:nvSpPr>
          <p:cNvPr id="8" name="TextBox 7"/>
          <p:cNvSpPr txBox="1"/>
          <p:nvPr/>
        </p:nvSpPr>
        <p:spPr>
          <a:xfrm>
            <a:off x="6629400" y="4800600"/>
            <a:ext cx="1766317" cy="1384995"/>
          </a:xfrm>
          <a:prstGeom prst="rect">
            <a:avLst/>
          </a:prstGeom>
          <a:noFill/>
        </p:spPr>
        <p:txBody>
          <a:bodyPr wrap="none" rtlCol="0">
            <a:spAutoFit/>
          </a:bodyPr>
          <a:lstStyle/>
          <a:p>
            <a:r>
              <a:rPr lang="en-US" sz="1400" u="sng" dirty="0" smtClean="0"/>
              <a:t>Best Possible Value</a:t>
            </a:r>
          </a:p>
          <a:p>
            <a:r>
              <a:rPr lang="en-US" sz="1400" dirty="0" smtClean="0"/>
              <a:t>100%</a:t>
            </a:r>
          </a:p>
          <a:p>
            <a:r>
              <a:rPr lang="en-US" sz="1400" dirty="0" smtClean="0"/>
              <a:t>1</a:t>
            </a:r>
          </a:p>
          <a:p>
            <a:r>
              <a:rPr lang="en-US" sz="1400" dirty="0"/>
              <a:t>1</a:t>
            </a:r>
            <a:endParaRPr lang="en-US" sz="1400" dirty="0" smtClean="0"/>
          </a:p>
          <a:p>
            <a:r>
              <a:rPr lang="en-US" sz="1400" dirty="0" smtClean="0"/>
              <a:t>0</a:t>
            </a:r>
          </a:p>
          <a:p>
            <a:r>
              <a:rPr lang="en-US" sz="1400" dirty="0" smtClean="0"/>
              <a:t>1</a:t>
            </a:r>
          </a:p>
        </p:txBody>
      </p:sp>
    </p:spTree>
    <p:extLst>
      <p:ext uri="{BB962C8B-B14F-4D97-AF65-F5344CB8AC3E}">
        <p14:creationId xmlns:p14="http://schemas.microsoft.com/office/powerpoint/2010/main" val="38763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solidFill>
            <a:schemeClr val="bg1"/>
          </a:solidFill>
        </p:spPr>
        <p:txBody>
          <a:bodyPr/>
          <a:lstStyle/>
          <a:p>
            <a:pPr marL="0" indent="0">
              <a:buNone/>
            </a:pPr>
            <a:r>
              <a:rPr lang="en-US" sz="2600" dirty="0" smtClean="0"/>
              <a:t>We present a 2-stage generalized additive model (GAM) of the distribution of mature female blue crab </a:t>
            </a:r>
            <a:r>
              <a:rPr lang="en-US" sz="2600" i="1" dirty="0" err="1" smtClean="0"/>
              <a:t>Callinectes</a:t>
            </a:r>
            <a:r>
              <a:rPr lang="en-US" sz="2600" i="1" dirty="0" smtClean="0"/>
              <a:t> </a:t>
            </a:r>
            <a:r>
              <a:rPr lang="en-US" sz="2600" i="1" dirty="0" err="1" smtClean="0"/>
              <a:t>sapidus</a:t>
            </a:r>
            <a:r>
              <a:rPr lang="en-US" sz="2600" i="1" dirty="0" smtClean="0"/>
              <a:t> </a:t>
            </a:r>
            <a:r>
              <a:rPr lang="en-US" sz="2600" dirty="0" smtClean="0"/>
              <a:t>in Chesapeake …The distribution and abundance of blue crabs was modeled …Depth, salinity, temperature, and distance from the Bay mouth were found to be the most important environmental determinants of mature female blue crab distributions. The response curves for these variables displayed patterns that are consistent with laboratory and field studies of blue crab/habitat relationships. The generality of the habitat models was assessed using intra- and inter-annual cross-validation. Although the models generally performed well in cross-validation, some years showed unique habitat relationships that were not well predicted by models from other years. Such variability may be overlooked in habitat suitability models derived from data collected over short time periods.</a:t>
            </a:r>
            <a:endParaRPr lang="en-US" sz="2600" dirty="0"/>
          </a:p>
        </p:txBody>
      </p:sp>
    </p:spTree>
    <p:extLst>
      <p:ext uri="{BB962C8B-B14F-4D97-AF65-F5344CB8AC3E}">
        <p14:creationId xmlns:p14="http://schemas.microsoft.com/office/powerpoint/2010/main" val="727881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1" y="4006871"/>
            <a:ext cx="8837796" cy="24788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Response Curves (partial)</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1" y="1400935"/>
            <a:ext cx="8812907" cy="24475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1031603"/>
            <a:ext cx="825867" cy="369332"/>
          </a:xfrm>
          <a:prstGeom prst="rect">
            <a:avLst/>
          </a:prstGeom>
          <a:noFill/>
        </p:spPr>
        <p:txBody>
          <a:bodyPr wrap="none" rtlCol="0">
            <a:spAutoFit/>
          </a:bodyPr>
          <a:lstStyle/>
          <a:p>
            <a:r>
              <a:rPr lang="en-US" dirty="0" smtClean="0"/>
              <a:t>GAMs</a:t>
            </a:r>
            <a:endParaRPr lang="en-US" dirty="0"/>
          </a:p>
        </p:txBody>
      </p:sp>
      <p:sp>
        <p:nvSpPr>
          <p:cNvPr id="6" name="TextBox 5"/>
          <p:cNvSpPr txBox="1"/>
          <p:nvPr/>
        </p:nvSpPr>
        <p:spPr>
          <a:xfrm>
            <a:off x="4104145" y="6485765"/>
            <a:ext cx="731995" cy="369332"/>
          </a:xfrm>
          <a:prstGeom prst="rect">
            <a:avLst/>
          </a:prstGeom>
          <a:noFill/>
        </p:spPr>
        <p:txBody>
          <a:bodyPr wrap="none" rtlCol="0">
            <a:spAutoFit/>
          </a:bodyPr>
          <a:lstStyle/>
          <a:p>
            <a:r>
              <a:rPr lang="en-US" dirty="0" smtClean="0"/>
              <a:t>BRTs</a:t>
            </a:r>
            <a:endParaRPr lang="en-US" dirty="0"/>
          </a:p>
        </p:txBody>
      </p:sp>
    </p:spTree>
    <p:extLst>
      <p:ext uri="{BB962C8B-B14F-4D97-AF65-F5344CB8AC3E}">
        <p14:creationId xmlns:p14="http://schemas.microsoft.com/office/powerpoint/2010/main" val="2058205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a:stretch>
            <a:fillRect/>
          </a:stretch>
        </p:blipFill>
        <p:spPr>
          <a:xfrm>
            <a:off x="685800" y="381000"/>
            <a:ext cx="8001000" cy="6172200"/>
          </a:xfrm>
          <a:prstGeom prst="rect">
            <a:avLst/>
          </a:prstGeom>
        </p:spPr>
      </p:pic>
    </p:spTree>
    <p:extLst>
      <p:ext uri="{BB962C8B-B14F-4D97-AF65-F5344CB8AC3E}">
        <p14:creationId xmlns:p14="http://schemas.microsoft.com/office/powerpoint/2010/main" val="4290018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8600" y="457200"/>
            <a:ext cx="8610600" cy="6019800"/>
          </a:xfrm>
          <a:prstGeom prst="rect">
            <a:avLst/>
          </a:prstGeom>
        </p:spPr>
      </p:pic>
    </p:spTree>
    <p:extLst>
      <p:ext uri="{BB962C8B-B14F-4D97-AF65-F5344CB8AC3E}">
        <p14:creationId xmlns:p14="http://schemas.microsoft.com/office/powerpoint/2010/main" val="397259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Data</a:t>
            </a:r>
            <a:endParaRPr lang="en-US" dirty="0"/>
          </a:p>
        </p:txBody>
      </p:sp>
      <p:sp>
        <p:nvSpPr>
          <p:cNvPr id="3" name="Content Placeholder 2"/>
          <p:cNvSpPr>
            <a:spLocks noGrp="1"/>
          </p:cNvSpPr>
          <p:nvPr>
            <p:ph idx="1"/>
          </p:nvPr>
        </p:nvSpPr>
        <p:spPr/>
        <p:txBody>
          <a:bodyPr/>
          <a:lstStyle/>
          <a:p>
            <a:r>
              <a:rPr lang="en-US" dirty="0" smtClean="0"/>
              <a:t>Non-commercial dredges</a:t>
            </a:r>
          </a:p>
          <a:p>
            <a:r>
              <a:rPr lang="en-US" dirty="0" smtClean="0"/>
              <a:t>December to March</a:t>
            </a:r>
          </a:p>
          <a:p>
            <a:r>
              <a:rPr lang="en-US" dirty="0" smtClean="0"/>
              <a:t>1989-1990</a:t>
            </a:r>
          </a:p>
          <a:p>
            <a:r>
              <a:rPr lang="en-US" dirty="0" smtClean="0"/>
              <a:t>Sampling changed somewhat</a:t>
            </a:r>
          </a:p>
          <a:p>
            <a:r>
              <a:rPr lang="en-US" dirty="0" smtClean="0"/>
              <a:t>1255-1599 stratified random stations</a:t>
            </a:r>
          </a:p>
          <a:p>
            <a:pPr lvl="1"/>
            <a:r>
              <a:rPr lang="en-US" dirty="0" smtClean="0"/>
              <a:t>3 regions</a:t>
            </a:r>
          </a:p>
          <a:p>
            <a:r>
              <a:rPr lang="en-US" dirty="0" smtClean="0"/>
              <a:t>&gt;15mm carapace</a:t>
            </a:r>
            <a:endParaRPr lang="en-US" dirty="0"/>
          </a:p>
        </p:txBody>
      </p:sp>
    </p:spTree>
    <p:extLst>
      <p:ext uri="{BB962C8B-B14F-4D97-AF65-F5344CB8AC3E}">
        <p14:creationId xmlns:p14="http://schemas.microsoft.com/office/powerpoint/2010/main" val="321710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Predictors</a:t>
            </a:r>
            <a:endParaRPr lang="en-US" dirty="0"/>
          </a:p>
        </p:txBody>
      </p:sp>
      <p:sp>
        <p:nvSpPr>
          <p:cNvPr id="3" name="Content Placeholder 2"/>
          <p:cNvSpPr>
            <a:spLocks noGrp="1"/>
          </p:cNvSpPr>
          <p:nvPr>
            <p:ph idx="1"/>
          </p:nvPr>
        </p:nvSpPr>
        <p:spPr/>
        <p:txBody>
          <a:bodyPr/>
          <a:lstStyle/>
          <a:p>
            <a:r>
              <a:rPr lang="en-US" dirty="0" smtClean="0"/>
              <a:t>Depth</a:t>
            </a:r>
          </a:p>
          <a:p>
            <a:r>
              <a:rPr lang="en-US" dirty="0" smtClean="0"/>
              <a:t>Salinity</a:t>
            </a:r>
          </a:p>
          <a:p>
            <a:r>
              <a:rPr lang="en-US" dirty="0" smtClean="0"/>
              <a:t>Water temp</a:t>
            </a:r>
          </a:p>
          <a:p>
            <a:r>
              <a:rPr lang="en-US" dirty="0" smtClean="0"/>
              <a:t>Distance from Bay Mouth</a:t>
            </a:r>
          </a:p>
          <a:p>
            <a:r>
              <a:rPr lang="en-US" dirty="0" smtClean="0"/>
              <a:t>Distance to submerged aquatic vegetation</a:t>
            </a:r>
          </a:p>
          <a:p>
            <a:r>
              <a:rPr lang="en-US" dirty="0" smtClean="0"/>
              <a:t>Slope</a:t>
            </a:r>
          </a:p>
          <a:p>
            <a:r>
              <a:rPr lang="en-US" dirty="0" smtClean="0"/>
              <a:t>Bottom type not available</a:t>
            </a:r>
            <a:endParaRPr lang="en-US" dirty="0"/>
          </a:p>
        </p:txBody>
      </p:sp>
    </p:spTree>
    <p:extLst>
      <p:ext uri="{BB962C8B-B14F-4D97-AF65-F5344CB8AC3E}">
        <p14:creationId xmlns:p14="http://schemas.microsoft.com/office/powerpoint/2010/main" val="146558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Crab Distribution Model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121364"/>
            <a:ext cx="2891371" cy="56563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21364"/>
            <a:ext cx="3540919" cy="5736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4343400" y="3352800"/>
            <a:ext cx="1066800" cy="838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40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Predictors</a:t>
            </a:r>
            <a:endParaRPr lang="en-US" dirty="0"/>
          </a:p>
        </p:txBody>
      </p:sp>
      <p:sp>
        <p:nvSpPr>
          <p:cNvPr id="3" name="Content Placeholder 2"/>
          <p:cNvSpPr>
            <a:spLocks noGrp="1"/>
          </p:cNvSpPr>
          <p:nvPr>
            <p:ph idx="1"/>
          </p:nvPr>
        </p:nvSpPr>
        <p:spPr/>
        <p:txBody>
          <a:bodyPr/>
          <a:lstStyle/>
          <a:p>
            <a:r>
              <a:rPr lang="en-US" dirty="0" smtClean="0"/>
              <a:t>Bottom temp and salinity</a:t>
            </a:r>
          </a:p>
          <a:p>
            <a:pPr lvl="1"/>
            <a:r>
              <a:rPr lang="en-US" dirty="0" smtClean="0"/>
              <a:t>99 to 123 sites per year</a:t>
            </a:r>
          </a:p>
          <a:p>
            <a:pPr lvl="1"/>
            <a:r>
              <a:rPr lang="en-US" dirty="0" smtClean="0"/>
              <a:t>Kriging </a:t>
            </a:r>
          </a:p>
          <a:p>
            <a:r>
              <a:rPr lang="en-US" dirty="0" smtClean="0"/>
              <a:t>Distance to Bay mouth</a:t>
            </a:r>
          </a:p>
          <a:p>
            <a:pPr lvl="1"/>
            <a:r>
              <a:rPr lang="en-US" dirty="0" smtClean="0"/>
              <a:t>Lowest-cost path from 250m raster map</a:t>
            </a:r>
          </a:p>
          <a:p>
            <a:r>
              <a:rPr lang="en-US" dirty="0" smtClean="0"/>
              <a:t>Slope</a:t>
            </a:r>
          </a:p>
          <a:p>
            <a:pPr lvl="1"/>
            <a:r>
              <a:rPr lang="en-US" dirty="0" smtClean="0"/>
              <a:t>30 meter bathymetry</a:t>
            </a:r>
            <a:endParaRPr lang="en-US" dirty="0"/>
          </a:p>
        </p:txBody>
      </p:sp>
    </p:spTree>
    <p:extLst>
      <p:ext uri="{BB962C8B-B14F-4D97-AF65-F5344CB8AC3E}">
        <p14:creationId xmlns:p14="http://schemas.microsoft.com/office/powerpoint/2010/main" val="196029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1219200"/>
            <a:ext cx="8077200" cy="5638800"/>
          </a:xfrm>
        </p:spPr>
        <p:txBody>
          <a:bodyPr>
            <a:normAutofit/>
          </a:bodyPr>
          <a:lstStyle/>
          <a:p>
            <a:r>
              <a:rPr lang="en-US" dirty="0" smtClean="0"/>
              <a:t>75% training, 25% test</a:t>
            </a:r>
          </a:p>
          <a:p>
            <a:r>
              <a:rPr lang="en-US" dirty="0" smtClean="0"/>
              <a:t>Stage I: presence of females</a:t>
            </a:r>
          </a:p>
          <a:p>
            <a:pPr lvl="1"/>
            <a:r>
              <a:rPr lang="en-US" dirty="0" smtClean="0"/>
              <a:t>Logistic: binomial error distribution, </a:t>
            </a:r>
            <a:r>
              <a:rPr lang="en-US" dirty="0" err="1" smtClean="0"/>
              <a:t>logit</a:t>
            </a:r>
            <a:r>
              <a:rPr lang="en-US" dirty="0" smtClean="0"/>
              <a:t> link</a:t>
            </a:r>
          </a:p>
          <a:p>
            <a:pPr lvl="1"/>
            <a:r>
              <a:rPr lang="en-US" dirty="0" smtClean="0"/>
              <a:t> </a:t>
            </a:r>
          </a:p>
          <a:p>
            <a:pPr lvl="1"/>
            <a:r>
              <a:rPr lang="en-US" dirty="0" smtClean="0"/>
              <a:t>D=depth, M=distance to mouth, V=distance to veg, S=salinity, B=bottom slope, T=temp</a:t>
            </a:r>
          </a:p>
          <a:p>
            <a:r>
              <a:rPr lang="en-US" dirty="0" smtClean="0"/>
              <a:t>Stage II: female density sites &gt;=1 crab</a:t>
            </a:r>
          </a:p>
          <a:p>
            <a:pPr lvl="1"/>
            <a:r>
              <a:rPr lang="en-US" dirty="0"/>
              <a:t> </a:t>
            </a:r>
            <a:endParaRPr lang="en-US" dirty="0" smtClean="0"/>
          </a:p>
          <a:p>
            <a:r>
              <a:rPr lang="en-US" dirty="0" smtClean="0"/>
              <a:t>Abundance:</a:t>
            </a:r>
          </a:p>
          <a:p>
            <a:pPr lvl="1"/>
            <a:r>
              <a:rPr lang="en-US" dirty="0"/>
              <a:t> </a:t>
            </a:r>
            <a:endParaRPr lang="en-US" dirty="0" smtClean="0"/>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71019"/>
            <a:ext cx="5657850" cy="62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066800" y="152400"/>
            <a:ext cx="7620000" cy="868362"/>
          </a:xfrm>
        </p:spPr>
        <p:txBody>
          <a:bodyPr/>
          <a:lstStyle/>
          <a:p>
            <a:r>
              <a:rPr lang="en-US" dirty="0" smtClean="0"/>
              <a:t>Modeling</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26" y="4876800"/>
            <a:ext cx="56578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126" y="6019800"/>
            <a:ext cx="21621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7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 Correlation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2133600"/>
            <a:ext cx="87915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46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905905"/>
            <a:ext cx="9050446" cy="595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85426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5765</TotalTime>
  <Words>1211</Words>
  <Application>Microsoft Office PowerPoint</Application>
  <PresentationFormat>On-screen Show (4:3)</PresentationFormat>
  <Paragraphs>104</Paragraphs>
  <Slides>22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Default Design</vt:lpstr>
      <vt:lpstr>Jensen, et. al. 2005</vt:lpstr>
      <vt:lpstr>PowerPoint Presentation</vt:lpstr>
      <vt:lpstr>Sample Data</vt:lpstr>
      <vt:lpstr>Predictors</vt:lpstr>
      <vt:lpstr>Blue Crab Distribution Model</vt:lpstr>
      <vt:lpstr>Predictors</vt:lpstr>
      <vt:lpstr>Modeling</vt:lpstr>
      <vt:lpstr>Predictor Correlation</vt:lpstr>
      <vt:lpstr>PowerPoint Presentation</vt:lpstr>
      <vt:lpstr>PowerPoint Presentation</vt:lpstr>
      <vt:lpstr>Blue Crab vs. Salinity</vt:lpstr>
      <vt:lpstr>PowerPoint Presentation</vt:lpstr>
      <vt:lpstr>PowerPoint Presentation</vt:lpstr>
      <vt:lpstr>PowerPoint Presentation</vt:lpstr>
      <vt:lpstr>PowerPoint Presentation</vt:lpstr>
      <vt:lpstr>Fig. 6. Callinectes sapidus. Cross-validation plot showing observed vs. predicted log density (log # 1000m–2) for the 1998 training data, the one-to-one line (solid) and the linear regression line (dashed) fit to all data, including zeros. Note: multiple observations are overlaid along the x-axis near the origin</vt:lpstr>
      <vt:lpstr>PowerPoint Presentation</vt:lpstr>
      <vt:lpstr>Additional Slides</vt:lpstr>
      <vt:lpstr>PowerPoint Presentation</vt:lpstr>
      <vt:lpstr>Response Curves (partial)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 322: Introduction to Geographic Information Systems</dc:title>
  <dc:creator>jimg</dc:creator>
  <cp:lastModifiedBy>jg2345</cp:lastModifiedBy>
  <cp:revision>144</cp:revision>
  <dcterms:created xsi:type="dcterms:W3CDTF">2008-05-04T17:53:48Z</dcterms:created>
  <dcterms:modified xsi:type="dcterms:W3CDTF">2019-02-21T16:01:32Z</dcterms:modified>
</cp:coreProperties>
</file>